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3" r:id="rId27"/>
    <p:sldId id="284" r:id="rId28"/>
    <p:sldId id="285" r:id="rId29"/>
    <p:sldId id="286" r:id="rId30"/>
    <p:sldId id="287" r:id="rId31"/>
  </p:sldIdLst>
  <p:sldSz cx="9144000" cy="5143500" type="screen16x9"/>
  <p:notesSz cx="6858000" cy="9144000"/>
  <p:embeddedFontLst>
    <p:embeddedFont>
      <p:font typeface="Lato" panose="020F0502020204030203" pitchFamily="34" charset="0"/>
      <p:regular r:id="rId33"/>
      <p:bold r:id="rId34"/>
      <p:italic r:id="rId35"/>
      <p:boldItalic r:id="rId36"/>
    </p:embeddedFont>
    <p:embeddedFont>
      <p:font typeface="Raleway" pitchFamily="2" charset="0"/>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BB7EE7-59AA-497D-9027-3D69C9569E6A}">
  <a:tblStyle styleId="{8ABB7EE7-59AA-497D-9027-3D69C9569E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e6cb165f5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e6cb165f5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e6cb165f5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e6cb165f5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6cb165f5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6cb165f5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e6cb165f5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e6cb165f5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e6bfd18a3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e6bfd18a3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e6c4ed63a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e6c4ed63a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e6cb165f58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e6cb165f5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e6c4ed63a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e6c4ed63a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e6c4ed63a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e6c4ed63a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6c4ed63a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e6c4ed63a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e6c4ed63a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e6c4ed63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6bfd18a3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e6bfd18a3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e6bfd18a3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e6bfd18a3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e6bfd18a3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e6bfd18a3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e6cb16d42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e6cb16d42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e6cb16d42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e6cb16d42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3df9dc16a9b853a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3df9dc16a9b853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3df9dc16a9b853a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3df9dc16a9b853a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e6d02ba8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e6d02ba8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e6d02ba8f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e6d02ba8f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e6c4ed63a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e6c4ed63a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7939d4f3e0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7939d4f3e0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e6c95ffea0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e6c95ffea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7939d4f3e0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7939d4f3e0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e6bfd18a3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e6bfd18a3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e6bfd18a3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e6bfd18a3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e6c95ffea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e6c95ffea0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7939d4f3e0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7939d4f3e0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e6cb165f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e6cb165f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hyperlink" Target="https://developers.google.com/machine-learning/gan/gan_structure?hl=es-419" TargetMode="External"/><Relationship Id="rId3" Type="http://schemas.openxmlformats.org/officeDocument/2006/relationships/hyperlink" Target="https://doi.org/10.1126/sciadv.add7131" TargetMode="External"/><Relationship Id="rId7" Type="http://schemas.openxmlformats.org/officeDocument/2006/relationships/hyperlink" Target="https://builtin.com/artificial-intelligence/transformer-neural-network"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hyperlink" Target="https://www.v7labs.com/blog/recurrent-neural-networks-guide" TargetMode="External"/><Relationship Id="rId5" Type="http://schemas.openxmlformats.org/officeDocument/2006/relationships/hyperlink" Target="https://www.analyticsvidhya.com/blog/2020/10/what-is-the-convolutional-neural-network-architecture/" TargetMode="External"/><Relationship Id="rId4" Type="http://schemas.openxmlformats.org/officeDocument/2006/relationships/hyperlink" Target="https://doi.org/10.1088/1572-9494/ac01e1"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62025" y="610825"/>
            <a:ext cx="6350100" cy="3593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Redes neuronales para la medición de entrelazamiento cuántico con datos incompletos.</a:t>
            </a:r>
            <a:endParaRPr dirty="0"/>
          </a:p>
        </p:txBody>
      </p:sp>
      <p:sp>
        <p:nvSpPr>
          <p:cNvPr id="73" name="Google Shape;73;p13"/>
          <p:cNvSpPr txBox="1">
            <a:spLocks noGrp="1"/>
          </p:cNvSpPr>
          <p:nvPr>
            <p:ph type="subTitle" idx="1"/>
          </p:nvPr>
        </p:nvSpPr>
        <p:spPr>
          <a:xfrm>
            <a:off x="259000" y="3861525"/>
            <a:ext cx="1909500" cy="896700"/>
          </a:xfrm>
          <a:prstGeom prst="rect">
            <a:avLst/>
          </a:prstGeom>
        </p:spPr>
        <p:txBody>
          <a:bodyPr spcFirstLastPara="1" wrap="square" lIns="91425" tIns="91425" rIns="91425" bIns="91425" anchor="b" anchorCtr="0">
            <a:normAutofit lnSpcReduction="10000"/>
          </a:bodyPr>
          <a:lstStyle/>
          <a:p>
            <a:pPr marL="0" lvl="0" indent="0" algn="l" rtl="0">
              <a:spcBef>
                <a:spcPts val="0"/>
              </a:spcBef>
              <a:spcAft>
                <a:spcPts val="0"/>
              </a:spcAft>
              <a:buNone/>
            </a:pPr>
            <a:r>
              <a:rPr lang="es" sz="1200" b="1"/>
              <a:t>Javier Alejandro Murillo.</a:t>
            </a:r>
            <a:br>
              <a:rPr lang="es" sz="1200" b="1"/>
            </a:br>
            <a:r>
              <a:rPr lang="es" sz="1200" b="1"/>
              <a:t>David Vanegas Sanchez.</a:t>
            </a:r>
            <a:endParaRPr sz="1200" b="1"/>
          </a:p>
          <a:p>
            <a:pPr marL="0" lvl="0" indent="0" algn="l" rtl="0">
              <a:spcBef>
                <a:spcPts val="0"/>
              </a:spcBef>
              <a:spcAft>
                <a:spcPts val="0"/>
              </a:spcAft>
              <a:buNone/>
            </a:pPr>
            <a:r>
              <a:rPr lang="es" sz="1200" b="1"/>
              <a:t>Edgar Eduardo Navas.</a:t>
            </a:r>
            <a:endParaRPr sz="1200" b="1"/>
          </a:p>
          <a:p>
            <a:pPr marL="0" lvl="0" indent="0" algn="l" rtl="0">
              <a:spcBef>
                <a:spcPts val="0"/>
              </a:spcBef>
              <a:spcAft>
                <a:spcPts val="0"/>
              </a:spcAft>
              <a:buNone/>
            </a:pPr>
            <a:r>
              <a:rPr lang="es" sz="1200" b="1"/>
              <a:t>Joar Esteban Buitrago.</a:t>
            </a:r>
            <a:endParaRPr sz="12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Estado del Arte - Redes Neuronales</a:t>
            </a:r>
            <a:endParaRPr/>
          </a:p>
        </p:txBody>
      </p:sp>
      <p:sp>
        <p:nvSpPr>
          <p:cNvPr id="128" name="Google Shape;128;p22"/>
          <p:cNvSpPr txBox="1">
            <a:spLocks noGrp="1"/>
          </p:cNvSpPr>
          <p:nvPr>
            <p:ph type="body" idx="1"/>
          </p:nvPr>
        </p:nvSpPr>
        <p:spPr>
          <a:xfrm>
            <a:off x="2400250" y="1070550"/>
            <a:ext cx="6498032" cy="3002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700" dirty="0"/>
              <a:t>Las CNN se han utilizado para lograr resultados de última generación en una variedad de tareas de clasificación de imágenes, como el reconocimiento facial y la detección de objetos.</a:t>
            </a:r>
            <a:endParaRPr sz="1700" dirty="0"/>
          </a:p>
        </p:txBody>
      </p:sp>
      <p:sp>
        <p:nvSpPr>
          <p:cNvPr id="2" name="Rectangle 1">
            <a:extLst>
              <a:ext uri="{FF2B5EF4-FFF2-40B4-BE49-F238E27FC236}">
                <a16:creationId xmlns:a16="http://schemas.microsoft.com/office/drawing/2014/main" id="{4A76B217-C41A-0A69-E872-F657C92F3B47}"/>
              </a:ext>
            </a:extLst>
          </p:cNvPr>
          <p:cNvSpPr/>
          <p:nvPr/>
        </p:nvSpPr>
        <p:spPr>
          <a:xfrm>
            <a:off x="234375" y="310243"/>
            <a:ext cx="484082" cy="2857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3" name="Google Shape;129;p22">
            <a:extLst>
              <a:ext uri="{FF2B5EF4-FFF2-40B4-BE49-F238E27FC236}">
                <a16:creationId xmlns:a16="http://schemas.microsoft.com/office/drawing/2014/main" id="{3A13DA30-E849-AB67-C004-FF6573A9C088}"/>
              </a:ext>
            </a:extLst>
          </p:cNvPr>
          <p:cNvPicPr preferRelativeResize="0"/>
          <p:nvPr/>
        </p:nvPicPr>
        <p:blipFill>
          <a:blip r:embed="rId3">
            <a:alphaModFix/>
          </a:blip>
          <a:stretch>
            <a:fillRect/>
          </a:stretch>
        </p:blipFill>
        <p:spPr>
          <a:xfrm>
            <a:off x="2534565" y="2123263"/>
            <a:ext cx="6052970" cy="25630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Estado del Arte - Redes Neuronales</a:t>
            </a:r>
            <a:endParaRPr/>
          </a:p>
        </p:txBody>
      </p:sp>
      <p:sp>
        <p:nvSpPr>
          <p:cNvPr id="135" name="Google Shape;135;p23"/>
          <p:cNvSpPr txBox="1">
            <a:spLocks noGrp="1"/>
          </p:cNvSpPr>
          <p:nvPr>
            <p:ph type="body" idx="1"/>
          </p:nvPr>
        </p:nvSpPr>
        <p:spPr>
          <a:xfrm>
            <a:off x="2328801" y="1138576"/>
            <a:ext cx="6733888" cy="3002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700" b="1" dirty="0"/>
              <a:t>Redes Neuronales Recurrentes (RNN):</a:t>
            </a:r>
            <a:endParaRPr sz="1700" b="1" dirty="0"/>
          </a:p>
          <a:p>
            <a:pPr marL="0" lvl="0" indent="0" algn="l" rtl="0">
              <a:spcBef>
                <a:spcPts val="1200"/>
              </a:spcBef>
              <a:spcAft>
                <a:spcPts val="1200"/>
              </a:spcAft>
              <a:buNone/>
            </a:pPr>
            <a:r>
              <a:rPr lang="es" sz="1700" dirty="0"/>
              <a:t>Son un tipo de red neuronal adecuada para tareas que involucran datos secuenciales, como el procesamiento del lenguaje natural y el reconocimiento de voz. Los RNN funcionan manteniendo un estado interno que les permite recordar información de entradas anteriores. Esto les permite aprender dependencias a largo plazo en los datos, lo cual es esencial para estas tareas. </a:t>
            </a:r>
            <a:endParaRPr sz="1700" dirty="0"/>
          </a:p>
        </p:txBody>
      </p:sp>
      <p:pic>
        <p:nvPicPr>
          <p:cNvPr id="136" name="Google Shape;136;p23"/>
          <p:cNvPicPr preferRelativeResize="0"/>
          <p:nvPr/>
        </p:nvPicPr>
        <p:blipFill rotWithShape="1">
          <a:blip r:embed="rId3">
            <a:alphaModFix/>
          </a:blip>
          <a:srcRect l="7577" t="28458" r="7467" b="27583"/>
          <a:stretch/>
        </p:blipFill>
        <p:spPr>
          <a:xfrm>
            <a:off x="3364857" y="3455394"/>
            <a:ext cx="4392386" cy="1688106"/>
          </a:xfrm>
          <a:prstGeom prst="rect">
            <a:avLst/>
          </a:prstGeom>
          <a:noFill/>
          <a:ln>
            <a:noFill/>
          </a:ln>
        </p:spPr>
      </p:pic>
      <p:sp>
        <p:nvSpPr>
          <p:cNvPr id="2" name="Rectangle 1">
            <a:extLst>
              <a:ext uri="{FF2B5EF4-FFF2-40B4-BE49-F238E27FC236}">
                <a16:creationId xmlns:a16="http://schemas.microsoft.com/office/drawing/2014/main" id="{5DACCAA9-7406-7C23-EADE-15B545B5ACF8}"/>
              </a:ext>
            </a:extLst>
          </p:cNvPr>
          <p:cNvSpPr/>
          <p:nvPr/>
        </p:nvSpPr>
        <p:spPr>
          <a:xfrm>
            <a:off x="234375" y="310243"/>
            <a:ext cx="484082" cy="2857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 name="Rectangle 2">
            <a:extLst>
              <a:ext uri="{FF2B5EF4-FFF2-40B4-BE49-F238E27FC236}">
                <a16:creationId xmlns:a16="http://schemas.microsoft.com/office/drawing/2014/main" id="{8635EBE2-9149-F172-77F9-72CCB7F5C0A4}"/>
              </a:ext>
            </a:extLst>
          </p:cNvPr>
          <p:cNvSpPr/>
          <p:nvPr/>
        </p:nvSpPr>
        <p:spPr>
          <a:xfrm>
            <a:off x="2248231" y="4544633"/>
            <a:ext cx="1116625" cy="4437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4" name="Rectangle 3">
            <a:extLst>
              <a:ext uri="{FF2B5EF4-FFF2-40B4-BE49-F238E27FC236}">
                <a16:creationId xmlns:a16="http://schemas.microsoft.com/office/drawing/2014/main" id="{F9644EA7-B65F-D876-9433-1DD800C9D585}"/>
              </a:ext>
            </a:extLst>
          </p:cNvPr>
          <p:cNvSpPr/>
          <p:nvPr/>
        </p:nvSpPr>
        <p:spPr>
          <a:xfrm>
            <a:off x="7757243" y="4481729"/>
            <a:ext cx="1116625" cy="4437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Estado del Arte - Redes Neuronales</a:t>
            </a:r>
            <a:endParaRPr/>
          </a:p>
        </p:txBody>
      </p:sp>
      <p:sp>
        <p:nvSpPr>
          <p:cNvPr id="142" name="Google Shape;142;p24"/>
          <p:cNvSpPr txBox="1">
            <a:spLocks noGrp="1"/>
          </p:cNvSpPr>
          <p:nvPr>
            <p:ph type="body" idx="1"/>
          </p:nvPr>
        </p:nvSpPr>
        <p:spPr>
          <a:xfrm>
            <a:off x="2400250" y="1367176"/>
            <a:ext cx="6321600" cy="3002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s" b="1" dirty="0"/>
              <a:t>Transformadores:</a:t>
            </a:r>
            <a:endParaRPr b="1" dirty="0"/>
          </a:p>
          <a:p>
            <a:pPr marL="0" lvl="0" indent="0" algn="l" rtl="0">
              <a:spcBef>
                <a:spcPts val="1200"/>
              </a:spcBef>
              <a:spcAft>
                <a:spcPts val="1200"/>
              </a:spcAft>
              <a:buNone/>
            </a:pPr>
            <a:r>
              <a:rPr lang="es" dirty="0"/>
              <a:t>Son un tipo de red neuronal que ha demostrado ser muy eficaz para tareas de procesamiento del lenguaje natural. Los transformadores funcionan atendiendo a diferentes partes de la secuencia de entrada, lo que les permite aprender dependencias de largo alcance. Se han utilizado transformadores para lograr resultados de última generación en una variedad de tareas de procesamiento del lenguaje natural, como la traducción automática y el resumen de texto.</a:t>
            </a:r>
            <a:endParaRPr dirty="0"/>
          </a:p>
        </p:txBody>
      </p:sp>
      <p:pic>
        <p:nvPicPr>
          <p:cNvPr id="143" name="Google Shape;143;p24"/>
          <p:cNvPicPr preferRelativeResize="0"/>
          <p:nvPr/>
        </p:nvPicPr>
        <p:blipFill>
          <a:blip r:embed="rId3">
            <a:alphaModFix/>
          </a:blip>
          <a:stretch>
            <a:fillRect/>
          </a:stretch>
        </p:blipFill>
        <p:spPr>
          <a:xfrm>
            <a:off x="0" y="751114"/>
            <a:ext cx="2400250" cy="3618462"/>
          </a:xfrm>
          <a:prstGeom prst="rect">
            <a:avLst/>
          </a:prstGeom>
          <a:noFill/>
          <a:ln>
            <a:noFill/>
          </a:ln>
        </p:spPr>
      </p:pic>
      <p:sp>
        <p:nvSpPr>
          <p:cNvPr id="2" name="Rectangle 1">
            <a:extLst>
              <a:ext uri="{FF2B5EF4-FFF2-40B4-BE49-F238E27FC236}">
                <a16:creationId xmlns:a16="http://schemas.microsoft.com/office/drawing/2014/main" id="{3AB2D758-79E0-BABA-FF00-9AF99C240DDD}"/>
              </a:ext>
            </a:extLst>
          </p:cNvPr>
          <p:cNvSpPr/>
          <p:nvPr/>
        </p:nvSpPr>
        <p:spPr>
          <a:xfrm>
            <a:off x="234375" y="310243"/>
            <a:ext cx="484082" cy="2857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Estado del Arte - Redes Neuronales</a:t>
            </a:r>
            <a:endParaRPr/>
          </a:p>
        </p:txBody>
      </p:sp>
      <p:sp>
        <p:nvSpPr>
          <p:cNvPr id="149" name="Google Shape;149;p25"/>
          <p:cNvSpPr txBox="1">
            <a:spLocks noGrp="1"/>
          </p:cNvSpPr>
          <p:nvPr>
            <p:ph type="body" idx="1"/>
          </p:nvPr>
        </p:nvSpPr>
        <p:spPr>
          <a:xfrm>
            <a:off x="2322686" y="1211350"/>
            <a:ext cx="6399164" cy="3002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700" b="1" dirty="0"/>
              <a:t>Redes Generativas Adversarias (GAN):</a:t>
            </a:r>
            <a:endParaRPr sz="1700" b="1" dirty="0"/>
          </a:p>
          <a:p>
            <a:pPr marL="0" lvl="0" indent="0" algn="l" rtl="0">
              <a:spcBef>
                <a:spcPts val="1200"/>
              </a:spcBef>
              <a:spcAft>
                <a:spcPts val="1200"/>
              </a:spcAft>
              <a:buNone/>
            </a:pPr>
            <a:r>
              <a:rPr lang="es" sz="1700" dirty="0"/>
              <a:t>Son un tipo de red neuronal que se puede utilizar para generar imágenes, texto y otros datos realistas. Las GAN funcionan entrenando dos redes neuronales entre sí. Una red, el generador, es responsable de crear nuevos datos. La otra red, el discriminador, se encarga de distinguir entre datos reales y falsos. </a:t>
            </a:r>
            <a:endParaRPr sz="1700" dirty="0"/>
          </a:p>
        </p:txBody>
      </p:sp>
      <p:pic>
        <p:nvPicPr>
          <p:cNvPr id="150" name="Google Shape;150;p25"/>
          <p:cNvPicPr preferRelativeResize="0"/>
          <p:nvPr/>
        </p:nvPicPr>
        <p:blipFill>
          <a:blip r:embed="rId3">
            <a:alphaModFix/>
          </a:blip>
          <a:stretch>
            <a:fillRect/>
          </a:stretch>
        </p:blipFill>
        <p:spPr>
          <a:xfrm>
            <a:off x="3305662" y="3148212"/>
            <a:ext cx="4303452" cy="1700938"/>
          </a:xfrm>
          <a:prstGeom prst="rect">
            <a:avLst/>
          </a:prstGeom>
          <a:noFill/>
          <a:ln>
            <a:noFill/>
          </a:ln>
        </p:spPr>
      </p:pic>
      <p:sp>
        <p:nvSpPr>
          <p:cNvPr id="2" name="Rectangle 1">
            <a:extLst>
              <a:ext uri="{FF2B5EF4-FFF2-40B4-BE49-F238E27FC236}">
                <a16:creationId xmlns:a16="http://schemas.microsoft.com/office/drawing/2014/main" id="{ECF19D42-344C-DC20-EDF1-37D9692E90E4}"/>
              </a:ext>
            </a:extLst>
          </p:cNvPr>
          <p:cNvSpPr/>
          <p:nvPr/>
        </p:nvSpPr>
        <p:spPr>
          <a:xfrm>
            <a:off x="234375" y="310243"/>
            <a:ext cx="484082" cy="2857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54"/>
        <p:cNvGrpSpPr/>
        <p:nvPr/>
      </p:nvGrpSpPr>
      <p:grpSpPr>
        <a:xfrm>
          <a:off x="0" y="0"/>
          <a:ext cx="0" cy="0"/>
          <a:chOff x="0" y="0"/>
          <a:chExt cx="0" cy="0"/>
        </a:xfrm>
      </p:grpSpPr>
      <p:sp>
        <p:nvSpPr>
          <p:cNvPr id="155" name="Google Shape;155;p26"/>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dirty="0"/>
              <a:t>Fundamentos Teóricos.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Redes Neuronales</a:t>
            </a:r>
            <a:endParaRPr/>
          </a:p>
        </p:txBody>
      </p:sp>
      <p:pic>
        <p:nvPicPr>
          <p:cNvPr id="161" name="Google Shape;161;p27"/>
          <p:cNvPicPr preferRelativeResize="0"/>
          <p:nvPr/>
        </p:nvPicPr>
        <p:blipFill>
          <a:blip r:embed="rId3">
            <a:alphaModFix/>
          </a:blip>
          <a:stretch>
            <a:fillRect/>
          </a:stretch>
        </p:blipFill>
        <p:spPr>
          <a:xfrm>
            <a:off x="2497800" y="1269475"/>
            <a:ext cx="4148401" cy="3345500"/>
          </a:xfrm>
          <a:prstGeom prst="rect">
            <a:avLst/>
          </a:prstGeom>
          <a:noFill/>
          <a:ln>
            <a:noFill/>
          </a:ln>
        </p:spPr>
      </p:pic>
      <p:sp>
        <p:nvSpPr>
          <p:cNvPr id="2" name="Rectangle 1">
            <a:extLst>
              <a:ext uri="{FF2B5EF4-FFF2-40B4-BE49-F238E27FC236}">
                <a16:creationId xmlns:a16="http://schemas.microsoft.com/office/drawing/2014/main" id="{4683634F-B930-E2C5-35C5-4DA34923801B}"/>
              </a:ext>
            </a:extLst>
          </p:cNvPr>
          <p:cNvSpPr/>
          <p:nvPr/>
        </p:nvSpPr>
        <p:spPr>
          <a:xfrm>
            <a:off x="234375" y="310243"/>
            <a:ext cx="484082" cy="2857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Redes Neuronales</a:t>
            </a:r>
            <a:endParaRPr/>
          </a:p>
        </p:txBody>
      </p:sp>
      <p:pic>
        <p:nvPicPr>
          <p:cNvPr id="167" name="Google Shape;167;p28"/>
          <p:cNvPicPr preferRelativeResize="0"/>
          <p:nvPr/>
        </p:nvPicPr>
        <p:blipFill>
          <a:blip r:embed="rId3">
            <a:alphaModFix/>
          </a:blip>
          <a:stretch>
            <a:fillRect/>
          </a:stretch>
        </p:blipFill>
        <p:spPr>
          <a:xfrm>
            <a:off x="1525000" y="1211350"/>
            <a:ext cx="6094000" cy="3261975"/>
          </a:xfrm>
          <a:prstGeom prst="rect">
            <a:avLst/>
          </a:prstGeom>
          <a:noFill/>
          <a:ln>
            <a:noFill/>
          </a:ln>
        </p:spPr>
      </p:pic>
      <p:sp>
        <p:nvSpPr>
          <p:cNvPr id="2" name="Rectangle 1">
            <a:extLst>
              <a:ext uri="{FF2B5EF4-FFF2-40B4-BE49-F238E27FC236}">
                <a16:creationId xmlns:a16="http://schemas.microsoft.com/office/drawing/2014/main" id="{2312C286-0F54-5453-0D85-00AB9B94D646}"/>
              </a:ext>
            </a:extLst>
          </p:cNvPr>
          <p:cNvSpPr/>
          <p:nvPr/>
        </p:nvSpPr>
        <p:spPr>
          <a:xfrm>
            <a:off x="234375" y="310243"/>
            <a:ext cx="484082" cy="2857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a:spLocks noGrp="1"/>
          </p:cNvSpPr>
          <p:nvPr>
            <p:ph type="title"/>
          </p:nvPr>
        </p:nvSpPr>
        <p:spPr>
          <a:xfrm>
            <a:off x="384814" y="684884"/>
            <a:ext cx="6960900" cy="1338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Clr>
                <a:schemeClr val="dk2"/>
              </a:buClr>
              <a:buSzPct val="36666"/>
              <a:buFont typeface="Arial"/>
              <a:buNone/>
            </a:pPr>
            <a:r>
              <a:rPr lang="es" sz="3000" dirty="0"/>
              <a:t>Cómo se generaron los datos con los que se entrena a la red?</a:t>
            </a:r>
            <a:endParaRPr sz="3000" dirty="0"/>
          </a:p>
          <a:p>
            <a:pPr marL="0" lvl="0" indent="0" algn="l" rtl="0">
              <a:spcBef>
                <a:spcPts val="0"/>
              </a:spcBef>
              <a:spcAft>
                <a:spcPts val="0"/>
              </a:spcAft>
              <a:buNone/>
            </a:pPr>
            <a:endParaRPr dirty="0"/>
          </a:p>
        </p:txBody>
      </p:sp>
      <p:sp>
        <p:nvSpPr>
          <p:cNvPr id="173" name="Google Shape;173;p29"/>
          <p:cNvSpPr txBox="1">
            <a:spLocks noGrp="1"/>
          </p:cNvSpPr>
          <p:nvPr>
            <p:ph type="body" idx="1"/>
          </p:nvPr>
        </p:nvSpPr>
        <p:spPr>
          <a:xfrm>
            <a:off x="319500" y="2112075"/>
            <a:ext cx="3462900" cy="2022900"/>
          </a:xfrm>
          <a:prstGeom prst="rect">
            <a:avLst/>
          </a:prstGeom>
        </p:spPr>
        <p:txBody>
          <a:bodyPr spcFirstLastPara="1" wrap="square" lIns="91425" tIns="91425" rIns="91425" bIns="91425" anchor="t" anchorCtr="0">
            <a:normAutofit fontScale="92500"/>
          </a:bodyPr>
          <a:lstStyle/>
          <a:p>
            <a:pPr marL="457200" lvl="0" indent="-304800" rtl="0">
              <a:spcBef>
                <a:spcPts val="0"/>
              </a:spcBef>
              <a:spcAft>
                <a:spcPts val="0"/>
              </a:spcAft>
              <a:buSzPts val="1200"/>
              <a:buChar char="●"/>
            </a:pPr>
            <a:r>
              <a:rPr lang="es" sz="1400" dirty="0"/>
              <a:t>La matriz de densidad     corresponde a un estado cuántico mixto.</a:t>
            </a:r>
            <a:endParaRPr sz="1400" dirty="0"/>
          </a:p>
          <a:p>
            <a:pPr marL="457200" lvl="0" indent="-304800" rtl="0">
              <a:spcBef>
                <a:spcPts val="0"/>
              </a:spcBef>
              <a:spcAft>
                <a:spcPts val="0"/>
              </a:spcAft>
              <a:buSzPts val="1200"/>
              <a:buChar char="●"/>
            </a:pPr>
            <a:r>
              <a:rPr lang="es" sz="1400" dirty="0"/>
              <a:t>Los elementos de la matriz de Ginibre G son generados aleatoriamente siguiendo una distribución normal N(0,1).</a:t>
            </a:r>
            <a:endParaRPr sz="1400" dirty="0"/>
          </a:p>
          <a:p>
            <a:pPr marL="457200" lvl="0" indent="-304800" rtl="0">
              <a:spcBef>
                <a:spcPts val="0"/>
              </a:spcBef>
              <a:spcAft>
                <a:spcPts val="0"/>
              </a:spcAft>
              <a:buSzPts val="1200"/>
              <a:buChar char="●"/>
            </a:pPr>
            <a:r>
              <a:rPr lang="es" sz="1400" dirty="0"/>
              <a:t>La matriz unitaria U es generada utilizando la medida de Haar.</a:t>
            </a:r>
            <a:endParaRPr sz="1400" dirty="0"/>
          </a:p>
        </p:txBody>
      </p:sp>
      <p:pic>
        <p:nvPicPr>
          <p:cNvPr id="174" name="Google Shape;174;p29" descr="{&quot;id&quot;:&quot;1&quot;,&quot;backgroundColor&quot;:&quot;#FFFFFF&quot;,&quot;aid&quot;:null,&quot;font&quot;:{&quot;family&quot;:&quot;Lato&quot;,&quot;size&quot;:20,&quot;color&quot;:&quot;#000000&quot;},&quot;type&quot;:&quot;$&quot;,&quot;code&quot;:&quot;$\\rho\\,=\\,\\frac{\\left(1+U^{\\dagger}\\right)GG^{\\dagger}\\left(1+U\\right)}{\\text{Tr}\\left\\{\\left(1+U^{\\dagger}\\right)GG^{\\dagger}\\left(1+U\\right)\\right\\}}$&quot;,&quot;ts&quot;:1693768063715,&quot;cs&quot;:&quot;KS8OOastLr5CSOfteZTglw==&quot;,&quot;size&quot;:{&quot;width&quot;:263.0444971128609,&quot;height&quot;:48.51442178477689}}"/>
          <p:cNvPicPr preferRelativeResize="0"/>
          <p:nvPr/>
        </p:nvPicPr>
        <p:blipFill>
          <a:blip r:embed="rId3">
            <a:alphaModFix/>
          </a:blip>
          <a:stretch>
            <a:fillRect/>
          </a:stretch>
        </p:blipFill>
        <p:spPr>
          <a:xfrm>
            <a:off x="4504948" y="2316455"/>
            <a:ext cx="3462899" cy="638678"/>
          </a:xfrm>
          <a:prstGeom prst="rect">
            <a:avLst/>
          </a:prstGeom>
          <a:noFill/>
          <a:ln>
            <a:noFill/>
          </a:ln>
        </p:spPr>
      </p:pic>
      <p:pic>
        <p:nvPicPr>
          <p:cNvPr id="175" name="Google Shape;175;p29" descr="{&quot;aid&quot;:null,&quot;id&quot;:&quot;2&quot;,&quot;font&quot;:{&quot;size&quot;:17,&quot;color&quot;:&quot;#000000&quot;,&quot;family&quot;:&quot;Lato&quot;},&quot;type&quot;:&quot;$$&quot;,&quot;code&quot;:&quot;$$G_{jk}\\,\\sim\\,N\\left(0,1\\right)+iN\\left(0,1\\right)$$&quot;,&quot;backgroundColor&quot;:&quot;#FFFFFF&quot;,&quot;backgroundColorModified&quot;:false,&quot;ts&quot;:1693768209330,&quot;cs&quot;:&quot;c9Lp35m/+0fFRu5fGNl2WA==&quot;,&quot;size&quot;:{&quot;width&quot;:294.8030748031496,&quot;height&quot;:28.761344881889773}}"/>
          <p:cNvPicPr preferRelativeResize="0"/>
          <p:nvPr/>
        </p:nvPicPr>
        <p:blipFill>
          <a:blip r:embed="rId4">
            <a:alphaModFix/>
          </a:blip>
          <a:stretch>
            <a:fillRect/>
          </a:stretch>
        </p:blipFill>
        <p:spPr>
          <a:xfrm>
            <a:off x="4912728" y="3185416"/>
            <a:ext cx="2647341" cy="247864"/>
          </a:xfrm>
          <a:prstGeom prst="rect">
            <a:avLst/>
          </a:prstGeom>
          <a:noFill/>
          <a:ln>
            <a:noFill/>
          </a:ln>
        </p:spPr>
      </p:pic>
      <p:pic>
        <p:nvPicPr>
          <p:cNvPr id="176" name="Google Shape;176;p29" descr="{&quot;backgroundColorModified&quot;:false,&quot;font&quot;:{&quot;family&quot;:&quot;Lato&quot;,&quot;size&quot;:17,&quot;color&quot;:&quot;#000000&quot;},&quot;aid&quot;:null,&quot;backgroundColor&quot;:&quot;#FFFFFF&quot;,&quot;id&quot;:&quot;3&quot;,&quot;code&quot;:&quot;$$U\\,\\Rightarrow\\,\\text{Circular}\\;\\text{Unitary}\\;\\text{Ensamble}$$&quot;,&quot;type&quot;:&quot;$$&quot;,&quot;ts&quot;:1693768261489,&quot;cs&quot;:&quot;COnQTLkmdaOiohl9S7Odmg==&quot;,&quot;size&quot;:{&quot;width&quot;:380.6666666666667,&quot;height&quot;:24.333333333333332}}"/>
          <p:cNvPicPr preferRelativeResize="0"/>
          <p:nvPr/>
        </p:nvPicPr>
        <p:blipFill>
          <a:blip r:embed="rId5">
            <a:alphaModFix/>
          </a:blip>
          <a:stretch>
            <a:fillRect/>
          </a:stretch>
        </p:blipFill>
        <p:spPr>
          <a:xfrm>
            <a:off x="4527199" y="3686186"/>
            <a:ext cx="3418400" cy="209704"/>
          </a:xfrm>
          <a:prstGeom prst="rect">
            <a:avLst/>
          </a:prstGeom>
          <a:noFill/>
          <a:ln>
            <a:noFill/>
          </a:ln>
        </p:spPr>
      </p:pic>
      <p:pic>
        <p:nvPicPr>
          <p:cNvPr id="177" name="Google Shape;177;p29" descr="{&quot;type&quot;:&quot;$$&quot;,&quot;code&quot;:&quot;$$\\rho$$&quot;,&quot;backgroundColorModified&quot;:false,&quot;id&quot;:&quot;4&quot;,&quot;aid&quot;:null,&quot;font&quot;:{&quot;family&quot;:&quot;Lato&quot;,&quot;size&quot;:14,&quot;color&quot;:&quot;#000000&quot;},&quot;backgroundColor&quot;:&quot;#FFFFFF&quot;,&quot;ts&quot;:1693769662961,&quot;cs&quot;:&quot;rPIzwsUYzvrmPJVRW5XZGw==&quot;,&quot;size&quot;:{&quot;width&quot;:9.333333333333334,&quot;height&quot;:12.666666666666666}}"/>
          <p:cNvPicPr preferRelativeResize="0"/>
          <p:nvPr/>
        </p:nvPicPr>
        <p:blipFill>
          <a:blip r:embed="rId6">
            <a:alphaModFix/>
          </a:blip>
          <a:stretch>
            <a:fillRect/>
          </a:stretch>
        </p:blipFill>
        <p:spPr>
          <a:xfrm>
            <a:off x="2507039" y="2256130"/>
            <a:ext cx="88900" cy="120650"/>
          </a:xfrm>
          <a:prstGeom prst="rect">
            <a:avLst/>
          </a:prstGeom>
          <a:noFill/>
          <a:ln>
            <a:noFill/>
          </a:ln>
        </p:spPr>
      </p:pic>
      <p:sp>
        <p:nvSpPr>
          <p:cNvPr id="2" name="Rectangle 1">
            <a:extLst>
              <a:ext uri="{FF2B5EF4-FFF2-40B4-BE49-F238E27FC236}">
                <a16:creationId xmlns:a16="http://schemas.microsoft.com/office/drawing/2014/main" id="{036613CA-C06F-5DB6-B745-FF3D99B996FC}"/>
              </a:ext>
            </a:extLst>
          </p:cNvPr>
          <p:cNvSpPr/>
          <p:nvPr/>
        </p:nvSpPr>
        <p:spPr>
          <a:xfrm>
            <a:off x="234375" y="310243"/>
            <a:ext cx="484082" cy="2857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2400300" y="45500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Las mediciones</a:t>
            </a:r>
            <a:endParaRPr/>
          </a:p>
        </p:txBody>
      </p:sp>
      <p:sp>
        <p:nvSpPr>
          <p:cNvPr id="183" name="Google Shape;183;p30"/>
          <p:cNvSpPr txBox="1">
            <a:spLocks noGrp="1"/>
          </p:cNvSpPr>
          <p:nvPr>
            <p:ph type="body" idx="1"/>
          </p:nvPr>
        </p:nvSpPr>
        <p:spPr>
          <a:xfrm>
            <a:off x="2400302" y="1325224"/>
            <a:ext cx="3314698" cy="323861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500" dirty="0"/>
              <a:t>Lo que se mide, por la regla de Born, es la distribución de probabilidad de los posibles resultados:</a:t>
            </a:r>
            <a:endParaRPr sz="1500" dirty="0"/>
          </a:p>
          <a:p>
            <a:pPr marL="0" lvl="0" indent="0" algn="l" rtl="0">
              <a:spcBef>
                <a:spcPts val="1200"/>
              </a:spcBef>
              <a:spcAft>
                <a:spcPts val="0"/>
              </a:spcAft>
              <a:buNone/>
            </a:pPr>
            <a:endParaRPr sz="1500" dirty="0"/>
          </a:p>
          <a:p>
            <a:pPr marL="0" lvl="0" indent="0" algn="l" rtl="0">
              <a:spcBef>
                <a:spcPts val="1200"/>
              </a:spcBef>
              <a:spcAft>
                <a:spcPts val="1200"/>
              </a:spcAft>
              <a:buNone/>
            </a:pPr>
            <a:r>
              <a:rPr lang="es" sz="1500" dirty="0"/>
              <a:t>donde        es el operadores de proyección del estado al resultado m.</a:t>
            </a:r>
            <a:endParaRPr sz="1500" dirty="0"/>
          </a:p>
        </p:txBody>
      </p:sp>
      <p:sp>
        <p:nvSpPr>
          <p:cNvPr id="184" name="Google Shape;184;p30"/>
          <p:cNvSpPr txBox="1">
            <a:spLocks noGrp="1"/>
          </p:cNvSpPr>
          <p:nvPr>
            <p:ph type="body" idx="2"/>
          </p:nvPr>
        </p:nvSpPr>
        <p:spPr>
          <a:xfrm>
            <a:off x="5650572" y="1325225"/>
            <a:ext cx="3071400" cy="3002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dirty="0"/>
              <a:t>Cómo se mide el entrelazamiento?</a:t>
            </a:r>
            <a:endParaRPr dirty="0"/>
          </a:p>
          <a:p>
            <a:pPr marL="457200" lvl="0" indent="-317500" algn="l" rtl="0">
              <a:spcBef>
                <a:spcPts val="1200"/>
              </a:spcBef>
              <a:spcAft>
                <a:spcPts val="0"/>
              </a:spcAft>
              <a:buSzPts val="1400"/>
              <a:buChar char="●"/>
            </a:pPr>
            <a:r>
              <a:rPr lang="es" dirty="0"/>
              <a:t>Concurrence </a:t>
            </a: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457200" lvl="0" indent="-317500" algn="l" rtl="0">
              <a:spcBef>
                <a:spcPts val="1200"/>
              </a:spcBef>
              <a:spcAft>
                <a:spcPts val="0"/>
              </a:spcAft>
              <a:buSzPts val="1400"/>
              <a:buChar char="●"/>
            </a:pPr>
            <a:r>
              <a:rPr lang="es" dirty="0"/>
              <a:t>Mutual information</a:t>
            </a:r>
            <a:endParaRPr dirty="0"/>
          </a:p>
        </p:txBody>
      </p:sp>
      <p:pic>
        <p:nvPicPr>
          <p:cNvPr id="185" name="Google Shape;185;p30" descr="{&quot;backgroundColorModified&quot;:false,&quot;id&quot;:&quot;5&quot;,&quot;type&quot;:&quot;$$&quot;,&quot;font&quot;:{&quot;family&quot;:&quot;Lato&quot;,&quot;color&quot;:&quot;#000000&quot;,&quot;size&quot;:14},&quot;code&quot;:&quot;$$p_{m}=\\text{Tr}\\left(\\rho M_{m}\\right)$$&quot;,&quot;backgroundColor&quot;:&quot;#FFFFFF&quot;,&quot;aid&quot;:null,&quot;ts&quot;:1693769991985,&quot;cs&quot;:&quot;LK+R7q1j81hO9qJ7qHr/hQ==&quot;,&quot;size&quot;:{&quot;width&quot;:122.5,&quot;height&quot;:19.166666666666668}}"/>
          <p:cNvPicPr preferRelativeResize="0"/>
          <p:nvPr/>
        </p:nvPicPr>
        <p:blipFill>
          <a:blip r:embed="rId3">
            <a:alphaModFix/>
          </a:blip>
          <a:stretch>
            <a:fillRect/>
          </a:stretch>
        </p:blipFill>
        <p:spPr>
          <a:xfrm>
            <a:off x="3062636" y="2417221"/>
            <a:ext cx="1286738" cy="281059"/>
          </a:xfrm>
          <a:prstGeom prst="rect">
            <a:avLst/>
          </a:prstGeom>
          <a:noFill/>
          <a:ln>
            <a:noFill/>
          </a:ln>
        </p:spPr>
      </p:pic>
      <p:pic>
        <p:nvPicPr>
          <p:cNvPr id="186" name="Google Shape;186;p30" descr="{&quot;type&quot;:&quot;$$&quot;,&quot;backgroundColorModified&quot;:false,&quot;font&quot;:{&quot;color&quot;:&quot;#000000&quot;,&quot;family&quot;:&quot;Lato&quot;,&quot;size&quot;:9},&quot;backgroundColor&quot;:&quot;#FFFFFF&quot;,&quot;code&quot;:&quot;$$M_{m}$$&quot;,&quot;id&quot;:&quot;6&quot;,&quot;aid&quot;:null,&quot;ts&quot;:1693770134334,&quot;cs&quot;:&quot;nakUKbirFyjU7XozM2lIug==&quot;,&quot;size&quot;:{&quot;width&quot;:22.37269606299212,&quot;height&quot;:12.173233070866138}}"/>
          <p:cNvPicPr preferRelativeResize="0"/>
          <p:nvPr/>
        </p:nvPicPr>
        <p:blipFill>
          <a:blip r:embed="rId4">
            <a:alphaModFix/>
          </a:blip>
          <a:stretch>
            <a:fillRect/>
          </a:stretch>
        </p:blipFill>
        <p:spPr>
          <a:xfrm>
            <a:off x="3062636" y="2826425"/>
            <a:ext cx="311789" cy="182563"/>
          </a:xfrm>
          <a:prstGeom prst="rect">
            <a:avLst/>
          </a:prstGeom>
          <a:noFill/>
          <a:ln>
            <a:noFill/>
          </a:ln>
        </p:spPr>
      </p:pic>
      <p:pic>
        <p:nvPicPr>
          <p:cNvPr id="187" name="Google Shape;187;p30" descr="{&quot;backgroundColorModified&quot;:false,&quot;aid&quot;:null,&quot;type&quot;:&quot;$$&quot;,&quot;id&quot;:&quot;8&quot;,&quot;backgroundColor&quot;:&quot;#FFFFFF&quot;,&quot;code&quot;:&quot;$$C\\left(\\rho\\right)\\,=\\,\\text{max}\\left\\{0,\\lambda_{1}-\\lambda_{2}-\\lambda_{3}-\\lambda_{4}\\right\\}$$&quot;,&quot;font&quot;:{&quot;size&quot;:12,&quot;color&quot;:&quot;#000000&quot;,&quot;family&quot;:&quot;Lato&quot;},&quot;ts&quot;:1693772693133,&quot;cs&quot;:&quot;JeINsndBCb7FnicLAa9p6g==&quot;,&quot;size&quot;:{&quot;width&quot;:282.25000000000006,&quot;height&quot;:19}}"/>
          <p:cNvPicPr preferRelativeResize="0"/>
          <p:nvPr/>
        </p:nvPicPr>
        <p:blipFill>
          <a:blip r:embed="rId5">
            <a:alphaModFix/>
          </a:blip>
          <a:stretch>
            <a:fillRect/>
          </a:stretch>
        </p:blipFill>
        <p:spPr>
          <a:xfrm>
            <a:off x="5842056" y="2238216"/>
            <a:ext cx="2688431" cy="180975"/>
          </a:xfrm>
          <a:prstGeom prst="rect">
            <a:avLst/>
          </a:prstGeom>
          <a:noFill/>
          <a:ln>
            <a:noFill/>
          </a:ln>
        </p:spPr>
      </p:pic>
      <p:pic>
        <p:nvPicPr>
          <p:cNvPr id="188" name="Google Shape;188;p30" descr="{&quot;backgroundColorModified&quot;:false,&quot;backgroundColor&quot;:&quot;#FFFFFF&quot;,&quot;id&quot;:&quot;9&quot;,&quot;font&quot;:{&quot;color&quot;:&quot;#000000&quot;,&quot;family&quot;:&quot;Lato&quot;,&quot;size&quot;:14},&quot;aid&quot;:null,&quot;code&quot;:&quot;$$T\\,=\\,{\\sqrt[]{{\\sqrt[]{\\rho}}\\tilde{\\rho}{\\sqrt[]{\\rho}}}}$$&quot;,&quot;type&quot;:&quot;$$&quot;,&quot;ts&quot;:1693773089779,&quot;cs&quot;:&quot;UqePzssh9fzSzRsZwJHJKQ==&quot;,&quot;size&quot;:{&quot;width&quot;:127,&quot;height&quot;:34.333333333333336}}"/>
          <p:cNvPicPr preferRelativeResize="0"/>
          <p:nvPr/>
        </p:nvPicPr>
        <p:blipFill>
          <a:blip r:embed="rId6">
            <a:alphaModFix/>
          </a:blip>
          <a:stretch>
            <a:fillRect/>
          </a:stretch>
        </p:blipFill>
        <p:spPr>
          <a:xfrm>
            <a:off x="6434875" y="2499400"/>
            <a:ext cx="1209675" cy="327025"/>
          </a:xfrm>
          <a:prstGeom prst="rect">
            <a:avLst/>
          </a:prstGeom>
          <a:noFill/>
          <a:ln>
            <a:noFill/>
          </a:ln>
        </p:spPr>
      </p:pic>
      <p:pic>
        <p:nvPicPr>
          <p:cNvPr id="189" name="Google Shape;189;p30" descr="{&quot;backgroundColorModified&quot;:false,&quot;code&quot;:&quot;$$I_{ij}\\,=\\frac{1}{2}\\left(S\\left(\\rho_{i}\\right)+S\\left(\\rho_{j}\\right)+S\\left(\\rho_{ij}\\right)\\right)$$&quot;,&quot;backgroundColor&quot;:&quot;#FFFFFF&quot;,&quot;aid&quot;:null,&quot;type&quot;:&quot;$$&quot;,&quot;font&quot;:{&quot;size&quot;:14,&quot;color&quot;:&quot;#000000&quot;,&quot;family&quot;:&quot;Lato&quot;},&quot;id&quot;:&quot;10&quot;,&quot;ts&quot;:1693773579640,&quot;cs&quot;:&quot;gO7bXqMlaKlXTuiu9l9BwQ==&quot;,&quot;size&quot;:{&quot;width&quot;:257.59999999999997,&quot;height&quot;:38.399999999999984}}"/>
          <p:cNvPicPr preferRelativeResize="0"/>
          <p:nvPr/>
        </p:nvPicPr>
        <p:blipFill>
          <a:blip r:embed="rId7">
            <a:alphaModFix/>
          </a:blip>
          <a:stretch>
            <a:fillRect/>
          </a:stretch>
        </p:blipFill>
        <p:spPr>
          <a:xfrm>
            <a:off x="5959451" y="3289215"/>
            <a:ext cx="2453640" cy="365760"/>
          </a:xfrm>
          <a:prstGeom prst="rect">
            <a:avLst/>
          </a:prstGeom>
          <a:noFill/>
          <a:ln>
            <a:noFill/>
          </a:ln>
        </p:spPr>
      </p:pic>
      <p:pic>
        <p:nvPicPr>
          <p:cNvPr id="190" name="Google Shape;190;p30" descr="{&quot;backgroundColorModified&quot;:false,&quot;id&quot;:&quot;11&quot;,&quot;type&quot;:&quot;$$&quot;,&quot;font&quot;:{&quot;family&quot;:&quot;Lato&quot;,&quot;color&quot;:&quot;#000000&quot;,&quot;size&quot;:14},&quot;aid&quot;:null,&quot;code&quot;:&quot;$$S\\left(\\rho\\right)\\,=\\,-\\text{Tr}\\left\\{\\rho \\log_{d}\\rho\\right\\}$$&quot;,&quot;backgroundColor&quot;:&quot;#FFFFFF&quot;,&quot;ts&quot;:1693773654170,&quot;cs&quot;:&quot;EZ+Mo5hp0VYEMlbXjU4hJw==&quot;,&quot;size&quot;:{&quot;width&quot;:216.66666666666666,&quot;height&quot;:22}}"/>
          <p:cNvPicPr preferRelativeResize="0"/>
          <p:nvPr/>
        </p:nvPicPr>
        <p:blipFill>
          <a:blip r:embed="rId8">
            <a:alphaModFix/>
          </a:blip>
          <a:stretch>
            <a:fillRect/>
          </a:stretch>
        </p:blipFill>
        <p:spPr>
          <a:xfrm>
            <a:off x="6154396" y="3781750"/>
            <a:ext cx="2063750" cy="209550"/>
          </a:xfrm>
          <a:prstGeom prst="rect">
            <a:avLst/>
          </a:prstGeom>
          <a:noFill/>
          <a:ln>
            <a:noFill/>
          </a:ln>
        </p:spPr>
      </p:pic>
      <p:sp>
        <p:nvSpPr>
          <p:cNvPr id="2" name="Rectangle 1">
            <a:extLst>
              <a:ext uri="{FF2B5EF4-FFF2-40B4-BE49-F238E27FC236}">
                <a16:creationId xmlns:a16="http://schemas.microsoft.com/office/drawing/2014/main" id="{1CD7C4CB-F8A4-0D77-6A10-9972B9261F60}"/>
              </a:ext>
            </a:extLst>
          </p:cNvPr>
          <p:cNvSpPr/>
          <p:nvPr/>
        </p:nvSpPr>
        <p:spPr>
          <a:xfrm>
            <a:off x="234375" y="310243"/>
            <a:ext cx="484082" cy="2857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1110088" y="1082213"/>
            <a:ext cx="3864900" cy="853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s"/>
              <a:t>Estados de Werner</a:t>
            </a:r>
            <a:endParaRPr/>
          </a:p>
        </p:txBody>
      </p:sp>
      <p:sp>
        <p:nvSpPr>
          <p:cNvPr id="196" name="Google Shape;196;p31"/>
          <p:cNvSpPr txBox="1">
            <a:spLocks noGrp="1"/>
          </p:cNvSpPr>
          <p:nvPr>
            <p:ph type="body" idx="1"/>
          </p:nvPr>
        </p:nvSpPr>
        <p:spPr>
          <a:xfrm>
            <a:off x="1288663" y="2097464"/>
            <a:ext cx="2808000" cy="181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dirty="0"/>
              <a:t>Para dos qubits el estado de Werner:</a:t>
            </a:r>
            <a:endParaRPr dirty="0"/>
          </a:p>
          <a:p>
            <a:pPr marL="0" lvl="0" indent="0" algn="l" rtl="0">
              <a:spcBef>
                <a:spcPts val="1200"/>
              </a:spcBef>
              <a:spcAft>
                <a:spcPts val="0"/>
              </a:spcAft>
              <a:buNone/>
            </a:pPr>
            <a:endParaRPr dirty="0"/>
          </a:p>
          <a:p>
            <a:pPr marL="0" lvl="0" indent="0" algn="l" rtl="0">
              <a:spcBef>
                <a:spcPts val="1200"/>
              </a:spcBef>
              <a:spcAft>
                <a:spcPts val="0"/>
              </a:spcAft>
              <a:buNone/>
            </a:pPr>
            <a:r>
              <a:rPr lang="es" dirty="0"/>
              <a:t>La concurrencia de este estado es una función lineal:</a:t>
            </a:r>
            <a:endParaRPr dirty="0"/>
          </a:p>
          <a:p>
            <a:pPr marL="0" lvl="0" indent="0" algn="l" rtl="0">
              <a:spcBef>
                <a:spcPts val="1200"/>
              </a:spcBef>
              <a:spcAft>
                <a:spcPts val="1200"/>
              </a:spcAft>
              <a:buNone/>
            </a:pPr>
            <a:endParaRPr dirty="0"/>
          </a:p>
        </p:txBody>
      </p:sp>
      <p:pic>
        <p:nvPicPr>
          <p:cNvPr id="197" name="Google Shape;197;p31" descr="{&quot;code&quot;:&quot;$$\\rho_{W}\\left(p\\right)\\,=\\,p\\rho_{\\psi^{-}}+\\frac{1-p}{4}I$$&quot;,&quot;backgroundColorModified&quot;:false,&quot;type&quot;:&quot;$$&quot;,&quot;font&quot;:{&quot;color&quot;:&quot;#000000&quot;,&quot;size&quot;:14,&quot;family&quot;:&quot;Lato&quot;},&quot;id&quot;:&quot;7&quot;,&quot;backgroundColor&quot;:&quot;#FFFFFF&quot;,&quot;aid&quot;:null,&quot;ts&quot;:1693772045079,&quot;cs&quot;:&quot;/hF8KsJpdvHbC3d09yIF0w==&quot;,&quot;size&quot;:{&quot;width&quot;:200.16666666666666,&quot;height&quot;:38.5}}"/>
          <p:cNvPicPr preferRelativeResize="0"/>
          <p:nvPr/>
        </p:nvPicPr>
        <p:blipFill>
          <a:blip r:embed="rId3">
            <a:alphaModFix/>
          </a:blip>
          <a:stretch>
            <a:fillRect/>
          </a:stretch>
        </p:blipFill>
        <p:spPr>
          <a:xfrm>
            <a:off x="1743337" y="2485449"/>
            <a:ext cx="1906588" cy="366713"/>
          </a:xfrm>
          <a:prstGeom prst="rect">
            <a:avLst/>
          </a:prstGeom>
          <a:noFill/>
          <a:ln>
            <a:noFill/>
          </a:ln>
        </p:spPr>
      </p:pic>
      <p:pic>
        <p:nvPicPr>
          <p:cNvPr id="198" name="Google Shape;198;p31" descr="{&quot;backgroundColor&quot;:&quot;#FFFFFF&quot;,&quot;font&quot;:{&quot;size&quot;:12,&quot;color&quot;:&quot;#000000&quot;,&quot;family&quot;:&quot;Arial&quot;},&quot;code&quot;:&quot;$C_{W}=\\text{max}\\left[0,\\,\\left(3p-1\\right)/2\\right]$&quot;,&quot;id&quot;:&quot;12&quot;,&quot;type&quot;:&quot;$&quot;,&quot;aid&quot;:null,&quot;ts&quot;:1693840588086,&quot;cs&quot;:&quot;sKM3ELiX/faHwnvz07N4eQ==&quot;,&quot;size&quot;:{&quot;width&quot;:201,&quot;height&quot;:18.833333333333332}}"/>
          <p:cNvPicPr preferRelativeResize="0"/>
          <p:nvPr/>
        </p:nvPicPr>
        <p:blipFill>
          <a:blip r:embed="rId4">
            <a:alphaModFix/>
          </a:blip>
          <a:stretch>
            <a:fillRect/>
          </a:stretch>
        </p:blipFill>
        <p:spPr>
          <a:xfrm>
            <a:off x="1735400" y="3448038"/>
            <a:ext cx="1914525" cy="179388"/>
          </a:xfrm>
          <a:prstGeom prst="rect">
            <a:avLst/>
          </a:prstGeom>
          <a:noFill/>
          <a:ln>
            <a:noFill/>
          </a:ln>
        </p:spPr>
      </p:pic>
      <p:pic>
        <p:nvPicPr>
          <p:cNvPr id="199" name="Google Shape;199;p31"/>
          <p:cNvPicPr preferRelativeResize="0"/>
          <p:nvPr/>
        </p:nvPicPr>
        <p:blipFill>
          <a:blip r:embed="rId5">
            <a:alphaModFix/>
          </a:blip>
          <a:stretch>
            <a:fillRect/>
          </a:stretch>
        </p:blipFill>
        <p:spPr>
          <a:xfrm>
            <a:off x="4974987" y="1643037"/>
            <a:ext cx="3058926" cy="2418250"/>
          </a:xfrm>
          <a:prstGeom prst="rect">
            <a:avLst/>
          </a:prstGeom>
          <a:noFill/>
          <a:ln>
            <a:noFill/>
          </a:ln>
        </p:spPr>
      </p:pic>
      <p:sp>
        <p:nvSpPr>
          <p:cNvPr id="200" name="Google Shape;200;p31"/>
          <p:cNvSpPr txBox="1">
            <a:spLocks noGrp="1"/>
          </p:cNvSpPr>
          <p:nvPr>
            <p:ph type="title"/>
          </p:nvPr>
        </p:nvSpPr>
        <p:spPr>
          <a:xfrm>
            <a:off x="718457" y="244507"/>
            <a:ext cx="6960900" cy="1338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Clr>
                <a:schemeClr val="dk2"/>
              </a:buClr>
              <a:buSzPts val="1100"/>
              <a:buFont typeface="Arial"/>
              <a:buNone/>
            </a:pPr>
            <a:r>
              <a:rPr lang="es" sz="3000" dirty="0"/>
              <a:t>Pruebas</a:t>
            </a:r>
            <a:endParaRPr sz="3000" dirty="0"/>
          </a:p>
          <a:p>
            <a:pPr marL="0" lvl="0" indent="0" algn="l" rtl="0">
              <a:spcBef>
                <a:spcPts val="0"/>
              </a:spcBef>
              <a:spcAft>
                <a:spcPts val="0"/>
              </a:spcAft>
              <a:buNone/>
            </a:pPr>
            <a:endParaRPr dirty="0"/>
          </a:p>
        </p:txBody>
      </p:sp>
      <p:sp>
        <p:nvSpPr>
          <p:cNvPr id="201" name="Google Shape;201;p31"/>
          <p:cNvSpPr txBox="1"/>
          <p:nvPr/>
        </p:nvSpPr>
        <p:spPr>
          <a:xfrm>
            <a:off x="1110088" y="4105140"/>
            <a:ext cx="59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dirty="0">
                <a:latin typeface="Lato"/>
                <a:ea typeface="Lato"/>
                <a:cs typeface="Lato"/>
                <a:sym typeface="Lato"/>
              </a:rPr>
              <a:t>“Werner states can be realized by polarization-entangled photon pairs”</a:t>
            </a:r>
            <a:endParaRPr dirty="0">
              <a:latin typeface="Lato"/>
              <a:ea typeface="Lato"/>
              <a:cs typeface="Lato"/>
              <a:sym typeface="Lato"/>
            </a:endParaRPr>
          </a:p>
        </p:txBody>
      </p:sp>
      <p:sp>
        <p:nvSpPr>
          <p:cNvPr id="202" name="Google Shape;202;p31"/>
          <p:cNvSpPr txBox="1"/>
          <p:nvPr/>
        </p:nvSpPr>
        <p:spPr>
          <a:xfrm>
            <a:off x="1110088" y="4432463"/>
            <a:ext cx="4097700" cy="44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 sz="800" dirty="0">
                <a:solidFill>
                  <a:schemeClr val="dk2"/>
                </a:solidFill>
              </a:rPr>
              <a:t>Czerwinski, A. (2021). Quantifying entanglement of two-qubit Werner states. </a:t>
            </a:r>
            <a:r>
              <a:rPr lang="es" sz="800" i="1" dirty="0">
                <a:solidFill>
                  <a:schemeClr val="dk2"/>
                </a:solidFill>
              </a:rPr>
              <a:t>Communications in Theoretical Physics</a:t>
            </a:r>
            <a:r>
              <a:rPr lang="es" sz="800" dirty="0">
                <a:solidFill>
                  <a:schemeClr val="dk2"/>
                </a:solidFill>
              </a:rPr>
              <a:t>, </a:t>
            </a:r>
            <a:r>
              <a:rPr lang="es" sz="800" i="1" dirty="0">
                <a:solidFill>
                  <a:schemeClr val="dk2"/>
                </a:solidFill>
              </a:rPr>
              <a:t>73</a:t>
            </a:r>
            <a:r>
              <a:rPr lang="es" sz="800" dirty="0">
                <a:solidFill>
                  <a:schemeClr val="dk2"/>
                </a:solidFill>
              </a:rPr>
              <a:t>, 085101.</a:t>
            </a:r>
            <a:endParaRPr sz="1100" dirty="0">
              <a:latin typeface="Lato"/>
              <a:ea typeface="Lato"/>
              <a:cs typeface="Lato"/>
              <a:sym typeface="Lato"/>
            </a:endParaRPr>
          </a:p>
        </p:txBody>
      </p:sp>
      <p:sp>
        <p:nvSpPr>
          <p:cNvPr id="2" name="Rectangle 1">
            <a:extLst>
              <a:ext uri="{FF2B5EF4-FFF2-40B4-BE49-F238E27FC236}">
                <a16:creationId xmlns:a16="http://schemas.microsoft.com/office/drawing/2014/main" id="{8EE7E41C-4093-A67D-5CD7-9CED71D085E9}"/>
              </a:ext>
            </a:extLst>
          </p:cNvPr>
          <p:cNvSpPr/>
          <p:nvPr/>
        </p:nvSpPr>
        <p:spPr>
          <a:xfrm>
            <a:off x="234375" y="310243"/>
            <a:ext cx="484082" cy="2857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
        <p:cNvGrpSpPr/>
        <p:nvPr/>
      </p:nvGrpSpPr>
      <p:grpSpPr>
        <a:xfrm>
          <a:off x="0" y="0"/>
          <a:ext cx="0" cy="0"/>
          <a:chOff x="0" y="0"/>
          <a:chExt cx="0" cy="0"/>
        </a:xfrm>
      </p:grpSpPr>
      <p:pic>
        <p:nvPicPr>
          <p:cNvPr id="78" name="Google Shape;78;p14"/>
          <p:cNvPicPr preferRelativeResize="0"/>
          <p:nvPr/>
        </p:nvPicPr>
        <p:blipFill>
          <a:blip r:embed="rId3">
            <a:alphaModFix/>
          </a:blip>
          <a:stretch>
            <a:fillRect/>
          </a:stretch>
        </p:blipFill>
        <p:spPr>
          <a:xfrm>
            <a:off x="685950" y="464225"/>
            <a:ext cx="7772101" cy="4215049"/>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2397900" y="364125"/>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El sistema físico</a:t>
            </a:r>
            <a:endParaRPr/>
          </a:p>
        </p:txBody>
      </p:sp>
      <p:pic>
        <p:nvPicPr>
          <p:cNvPr id="208" name="Google Shape;208;p32"/>
          <p:cNvPicPr preferRelativeResize="0"/>
          <p:nvPr/>
        </p:nvPicPr>
        <p:blipFill>
          <a:blip r:embed="rId3">
            <a:alphaModFix/>
          </a:blip>
          <a:stretch>
            <a:fillRect/>
          </a:stretch>
        </p:blipFill>
        <p:spPr>
          <a:xfrm>
            <a:off x="2763100" y="999525"/>
            <a:ext cx="5463226" cy="3640350"/>
          </a:xfrm>
          <a:prstGeom prst="rect">
            <a:avLst/>
          </a:prstGeom>
          <a:noFill/>
          <a:ln>
            <a:noFill/>
          </a:ln>
        </p:spPr>
      </p:pic>
      <p:sp>
        <p:nvSpPr>
          <p:cNvPr id="209" name="Google Shape;209;p32"/>
          <p:cNvSpPr txBox="1"/>
          <p:nvPr/>
        </p:nvSpPr>
        <p:spPr>
          <a:xfrm>
            <a:off x="0" y="406825"/>
            <a:ext cx="23979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800" i="1">
                <a:solidFill>
                  <a:srgbClr val="374151"/>
                </a:solidFill>
                <a:latin typeface="Roboto"/>
                <a:ea typeface="Roboto"/>
                <a:cs typeface="Roboto"/>
                <a:sym typeface="Roboto"/>
              </a:rPr>
              <a:t>Couteau, C. (n.d.). Spontaneous parametric down-conversion. University of Technology of Troyes, Light, Nanotechnologies &amp; Nanomaterials (L2n), ICD CNRS, 12 rue Marie Curie, 10000 Troyes, France</a:t>
            </a:r>
            <a:endParaRPr sz="1000" i="1"/>
          </a:p>
        </p:txBody>
      </p:sp>
      <p:sp>
        <p:nvSpPr>
          <p:cNvPr id="2" name="Rectangle 1">
            <a:extLst>
              <a:ext uri="{FF2B5EF4-FFF2-40B4-BE49-F238E27FC236}">
                <a16:creationId xmlns:a16="http://schemas.microsoft.com/office/drawing/2014/main" id="{13B6DE1B-189B-583A-B733-98B72CF574D4}"/>
              </a:ext>
            </a:extLst>
          </p:cNvPr>
          <p:cNvSpPr/>
          <p:nvPr/>
        </p:nvSpPr>
        <p:spPr>
          <a:xfrm>
            <a:off x="182459" y="216718"/>
            <a:ext cx="484082" cy="2857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dirty="0"/>
              <a:t>Métodos numéricos.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xfrm>
            <a:off x="283100" y="712150"/>
            <a:ext cx="7603600" cy="3835500"/>
          </a:xfrm>
          <a:prstGeom prst="rect">
            <a:avLst/>
          </a:prstGeom>
        </p:spPr>
        <p:txBody>
          <a:bodyPr spcFirstLastPara="1" wrap="square" lIns="91425" tIns="91425" rIns="91425" bIns="91425" anchor="ctr" anchorCtr="0">
            <a:normAutofit/>
          </a:bodyPr>
          <a:lstStyle/>
          <a:p>
            <a:pPr marL="457200" lvl="0" indent="-419100" algn="l" rtl="0">
              <a:spcBef>
                <a:spcPts val="0"/>
              </a:spcBef>
              <a:spcAft>
                <a:spcPts val="0"/>
              </a:spcAft>
              <a:buSzPts val="3000"/>
              <a:buChar char="●"/>
            </a:pPr>
            <a:r>
              <a:rPr lang="es" sz="3000" dirty="0"/>
              <a:t>MaxLik </a:t>
            </a:r>
            <a:endParaRPr sz="3000" dirty="0"/>
          </a:p>
          <a:p>
            <a:pPr marL="457200" lvl="0" indent="-419100" algn="l" rtl="0">
              <a:spcBef>
                <a:spcPts val="0"/>
              </a:spcBef>
              <a:spcAft>
                <a:spcPts val="0"/>
              </a:spcAft>
              <a:buSzPts val="3000"/>
              <a:buChar char="●"/>
            </a:pPr>
            <a:r>
              <a:rPr lang="es" sz="3000" dirty="0"/>
              <a:t>DNN measurement-independent</a:t>
            </a:r>
            <a:endParaRPr sz="3000" dirty="0"/>
          </a:p>
          <a:p>
            <a:pPr marL="457200" lvl="0" indent="-419100" algn="l" rtl="0">
              <a:spcBef>
                <a:spcPts val="0"/>
              </a:spcBef>
              <a:spcAft>
                <a:spcPts val="0"/>
              </a:spcAft>
              <a:buSzPts val="3000"/>
              <a:buChar char="●"/>
            </a:pPr>
            <a:r>
              <a:rPr lang="es" sz="3000" dirty="0"/>
              <a:t>DNN measurement-specific</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Maximum Likelihood Technique</a:t>
            </a:r>
            <a:endParaRPr/>
          </a:p>
        </p:txBody>
      </p:sp>
      <p:pic>
        <p:nvPicPr>
          <p:cNvPr id="225" name="Google Shape;225;p35"/>
          <p:cNvPicPr preferRelativeResize="0"/>
          <p:nvPr/>
        </p:nvPicPr>
        <p:blipFill rotWithShape="1">
          <a:blip r:embed="rId3">
            <a:alphaModFix/>
          </a:blip>
          <a:srcRect l="24840" t="23553" r="28040" b="45960"/>
          <a:stretch/>
        </p:blipFill>
        <p:spPr>
          <a:xfrm>
            <a:off x="2108701" y="1334550"/>
            <a:ext cx="5448398" cy="1982999"/>
          </a:xfrm>
          <a:prstGeom prst="rect">
            <a:avLst/>
          </a:prstGeom>
          <a:noFill/>
          <a:ln>
            <a:noFill/>
          </a:ln>
        </p:spPr>
      </p:pic>
      <p:pic>
        <p:nvPicPr>
          <p:cNvPr id="226" name="Google Shape;226;p35"/>
          <p:cNvPicPr preferRelativeResize="0"/>
          <p:nvPr/>
        </p:nvPicPr>
        <p:blipFill rotWithShape="1">
          <a:blip r:embed="rId4">
            <a:alphaModFix/>
          </a:blip>
          <a:srcRect l="29358" t="20591" r="32174" b="68510"/>
          <a:stretch/>
        </p:blipFill>
        <p:spPr>
          <a:xfrm>
            <a:off x="0" y="3724575"/>
            <a:ext cx="4633027" cy="738426"/>
          </a:xfrm>
          <a:prstGeom prst="rect">
            <a:avLst/>
          </a:prstGeom>
          <a:noFill/>
          <a:ln>
            <a:noFill/>
          </a:ln>
        </p:spPr>
      </p:pic>
      <p:pic>
        <p:nvPicPr>
          <p:cNvPr id="227" name="Google Shape;227;p35"/>
          <p:cNvPicPr preferRelativeResize="0"/>
          <p:nvPr/>
        </p:nvPicPr>
        <p:blipFill rotWithShape="1">
          <a:blip r:embed="rId4">
            <a:alphaModFix/>
          </a:blip>
          <a:srcRect l="30059" t="46308" r="34421" b="46475"/>
          <a:stretch/>
        </p:blipFill>
        <p:spPr>
          <a:xfrm>
            <a:off x="4487501" y="3724568"/>
            <a:ext cx="4656499" cy="532151"/>
          </a:xfrm>
          <a:prstGeom prst="rect">
            <a:avLst/>
          </a:prstGeom>
          <a:noFill/>
          <a:ln>
            <a:noFill/>
          </a:ln>
        </p:spPr>
      </p:pic>
      <p:sp>
        <p:nvSpPr>
          <p:cNvPr id="228" name="Google Shape;228;p35"/>
          <p:cNvSpPr txBox="1"/>
          <p:nvPr/>
        </p:nvSpPr>
        <p:spPr>
          <a:xfrm>
            <a:off x="699213" y="3234100"/>
            <a:ext cx="32346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dirty="0"/>
              <a:t>Probabilidad de obtener n</a:t>
            </a:r>
            <a:r>
              <a:rPr lang="es" baseline="-25000" dirty="0"/>
              <a:t>𝜈 </a:t>
            </a:r>
            <a:r>
              <a:rPr lang="es" dirty="0"/>
              <a:t>de la matriz de densidad.</a:t>
            </a:r>
            <a:endParaRPr dirty="0"/>
          </a:p>
        </p:txBody>
      </p:sp>
      <p:sp>
        <p:nvSpPr>
          <p:cNvPr id="229" name="Google Shape;229;p35"/>
          <p:cNvSpPr txBox="1"/>
          <p:nvPr/>
        </p:nvSpPr>
        <p:spPr>
          <a:xfrm>
            <a:off x="4832900" y="3234100"/>
            <a:ext cx="3965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dirty="0"/>
              <a:t>Valores esperados para estas mediciones en un estado desconocido.</a:t>
            </a:r>
            <a:endParaRPr dirty="0"/>
          </a:p>
        </p:txBody>
      </p:sp>
      <p:sp>
        <p:nvSpPr>
          <p:cNvPr id="2" name="Rectangle 1">
            <a:extLst>
              <a:ext uri="{FF2B5EF4-FFF2-40B4-BE49-F238E27FC236}">
                <a16:creationId xmlns:a16="http://schemas.microsoft.com/office/drawing/2014/main" id="{DBAA11B6-C0F8-8A11-D503-727D521B43B5}"/>
              </a:ext>
            </a:extLst>
          </p:cNvPr>
          <p:cNvSpPr/>
          <p:nvPr/>
        </p:nvSpPr>
        <p:spPr>
          <a:xfrm>
            <a:off x="234375" y="310243"/>
            <a:ext cx="484082" cy="2857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Maximum Likelihood Technique</a:t>
            </a:r>
            <a:endParaRPr dirty="0"/>
          </a:p>
        </p:txBody>
      </p:sp>
      <p:pic>
        <p:nvPicPr>
          <p:cNvPr id="235" name="Google Shape;235;p36"/>
          <p:cNvPicPr preferRelativeResize="0"/>
          <p:nvPr/>
        </p:nvPicPr>
        <p:blipFill rotWithShape="1">
          <a:blip r:embed="rId3">
            <a:alphaModFix/>
          </a:blip>
          <a:srcRect l="22166" t="20024" r="26030" b="70108"/>
          <a:stretch/>
        </p:blipFill>
        <p:spPr>
          <a:xfrm>
            <a:off x="2400250" y="1725375"/>
            <a:ext cx="5930376" cy="635399"/>
          </a:xfrm>
          <a:prstGeom prst="rect">
            <a:avLst/>
          </a:prstGeom>
          <a:noFill/>
          <a:ln>
            <a:noFill/>
          </a:ln>
        </p:spPr>
      </p:pic>
      <p:pic>
        <p:nvPicPr>
          <p:cNvPr id="236" name="Google Shape;236;p36"/>
          <p:cNvPicPr preferRelativeResize="0"/>
          <p:nvPr/>
        </p:nvPicPr>
        <p:blipFill rotWithShape="1">
          <a:blip r:embed="rId3">
            <a:alphaModFix/>
          </a:blip>
          <a:srcRect l="28160" t="68675" r="29953" b="19166"/>
          <a:stretch/>
        </p:blipFill>
        <p:spPr>
          <a:xfrm>
            <a:off x="2685353" y="3065025"/>
            <a:ext cx="5063251" cy="826700"/>
          </a:xfrm>
          <a:prstGeom prst="rect">
            <a:avLst/>
          </a:prstGeom>
          <a:noFill/>
          <a:ln>
            <a:noFill/>
          </a:ln>
        </p:spPr>
      </p:pic>
      <p:sp>
        <p:nvSpPr>
          <p:cNvPr id="237" name="Google Shape;237;p36"/>
          <p:cNvSpPr txBox="1"/>
          <p:nvPr/>
        </p:nvSpPr>
        <p:spPr>
          <a:xfrm>
            <a:off x="2576679" y="1251775"/>
            <a:ext cx="528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dirty="0"/>
              <a:t>Probabilidad de que la matriz pueda producir los datos medidos.</a:t>
            </a:r>
            <a:endParaRPr dirty="0"/>
          </a:p>
        </p:txBody>
      </p:sp>
      <p:sp>
        <p:nvSpPr>
          <p:cNvPr id="238" name="Google Shape;238;p36"/>
          <p:cNvSpPr txBox="1"/>
          <p:nvPr/>
        </p:nvSpPr>
        <p:spPr>
          <a:xfrm>
            <a:off x="2576679" y="2458071"/>
            <a:ext cx="4211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dirty="0">
                <a:latin typeface="Lato"/>
                <a:ea typeface="Lato"/>
                <a:cs typeface="Lato"/>
                <a:sym typeface="Lato"/>
              </a:rPr>
              <a:t>Buscamos el máximo del logaritmo de esta función.</a:t>
            </a:r>
            <a:endParaRPr dirty="0">
              <a:latin typeface="Lato"/>
              <a:ea typeface="Lato"/>
              <a:cs typeface="Lato"/>
              <a:sym typeface="Lato"/>
            </a:endParaRPr>
          </a:p>
        </p:txBody>
      </p:sp>
      <p:sp>
        <p:nvSpPr>
          <p:cNvPr id="2" name="Rectangle 1">
            <a:extLst>
              <a:ext uri="{FF2B5EF4-FFF2-40B4-BE49-F238E27FC236}">
                <a16:creationId xmlns:a16="http://schemas.microsoft.com/office/drawing/2014/main" id="{94355922-0D5E-C91E-0B8B-00500D68D433}"/>
              </a:ext>
            </a:extLst>
          </p:cNvPr>
          <p:cNvSpPr/>
          <p:nvPr/>
        </p:nvSpPr>
        <p:spPr>
          <a:xfrm>
            <a:off x="234375" y="310243"/>
            <a:ext cx="484082" cy="2857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Deep Neural Networks</a:t>
            </a:r>
            <a:endParaRPr/>
          </a:p>
        </p:txBody>
      </p:sp>
      <p:sp>
        <p:nvSpPr>
          <p:cNvPr id="244" name="Google Shape;244;p37"/>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s" dirty="0"/>
              <a:t>En el caso de la DNN, se busca que la red neuronal «aprenda» como obtener la concurrencia y la información mutua directamente de los datos medidos.</a:t>
            </a:r>
          </a:p>
          <a:p>
            <a:pPr marL="0" lvl="0" indent="0" algn="l" rtl="0">
              <a:spcBef>
                <a:spcPts val="0"/>
              </a:spcBef>
              <a:spcAft>
                <a:spcPts val="0"/>
              </a:spcAft>
              <a:buNone/>
            </a:pPr>
            <a:endParaRPr lang="es" dirty="0"/>
          </a:p>
          <a:p>
            <a:pPr marL="0" indent="0">
              <a:buNone/>
            </a:pPr>
            <a:r>
              <a:rPr lang="es-CO" dirty="0"/>
              <a:t>Ambas redes utilizadas durante este proyecto poseen una estructura convolucional, en donde la entrada es la información medida y los respectivos proyectores.</a:t>
            </a:r>
          </a:p>
          <a:p>
            <a:pPr marL="0" indent="0">
              <a:buNone/>
            </a:pPr>
            <a:endParaRPr lang="es-CO" dirty="0"/>
          </a:p>
          <a:p>
            <a:pPr marL="0" indent="0">
              <a:buNone/>
            </a:pPr>
            <a:r>
              <a:rPr lang="es-CO" dirty="0"/>
              <a:t>Para el entrenamiento, se les proveerán a las DNN las probabilidades teóricas y, en el caso de la DNN independiente de la medida, los proyectores de medida.</a:t>
            </a:r>
          </a:p>
          <a:p>
            <a:pPr marL="0" indent="0">
              <a:buNone/>
            </a:pPr>
            <a:endParaRPr lang="es-CO" dirty="0"/>
          </a:p>
          <a:p>
            <a:pPr marL="0" lvl="0" indent="0" algn="l" rtl="0">
              <a:spcBef>
                <a:spcPts val="0"/>
              </a:spcBef>
              <a:spcAft>
                <a:spcPts val="0"/>
              </a:spcAft>
              <a:buNone/>
            </a:pPr>
            <a:endParaRPr dirty="0"/>
          </a:p>
          <a:p>
            <a:pPr marL="0" lvl="0" indent="0" algn="l" rtl="0">
              <a:spcBef>
                <a:spcPts val="1200"/>
              </a:spcBef>
              <a:spcAft>
                <a:spcPts val="1200"/>
              </a:spcAft>
              <a:buNone/>
            </a:pPr>
            <a:endParaRPr dirty="0"/>
          </a:p>
        </p:txBody>
      </p:sp>
      <p:sp>
        <p:nvSpPr>
          <p:cNvPr id="2" name="Rectangle 1">
            <a:extLst>
              <a:ext uri="{FF2B5EF4-FFF2-40B4-BE49-F238E27FC236}">
                <a16:creationId xmlns:a16="http://schemas.microsoft.com/office/drawing/2014/main" id="{0935A0A9-B030-5D52-A050-3568FED699E5}"/>
              </a:ext>
            </a:extLst>
          </p:cNvPr>
          <p:cNvSpPr/>
          <p:nvPr/>
        </p:nvSpPr>
        <p:spPr>
          <a:xfrm>
            <a:off x="234375" y="310243"/>
            <a:ext cx="484082" cy="2857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Deep Neural Networks</a:t>
            </a:r>
            <a:endParaRPr/>
          </a:p>
        </p:txBody>
      </p:sp>
      <p:sp>
        <p:nvSpPr>
          <p:cNvPr id="262" name="Google Shape;262;p40"/>
          <p:cNvSpPr txBox="1">
            <a:spLocks noGrp="1"/>
          </p:cNvSpPr>
          <p:nvPr>
            <p:ph type="body" idx="1"/>
          </p:nvPr>
        </p:nvSpPr>
        <p:spPr>
          <a:xfrm>
            <a:off x="2400302" y="1602675"/>
            <a:ext cx="3250269" cy="3002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dirty="0"/>
              <a:t>Measurement-Specific DNN</a:t>
            </a:r>
            <a:endParaRPr b="1" dirty="0"/>
          </a:p>
          <a:p>
            <a:pPr marL="0" lvl="0" indent="0" algn="l" rtl="0">
              <a:spcBef>
                <a:spcPts val="1200"/>
              </a:spcBef>
              <a:spcAft>
                <a:spcPts val="1200"/>
              </a:spcAft>
              <a:buNone/>
            </a:pPr>
            <a:r>
              <a:rPr lang="es" dirty="0"/>
              <a:t>Esta red está diseñada para trabajar directamente sobre un conjunto predefinido de proyectores de medida.</a:t>
            </a:r>
            <a:endParaRPr dirty="0"/>
          </a:p>
        </p:txBody>
      </p:sp>
      <p:sp>
        <p:nvSpPr>
          <p:cNvPr id="263" name="Google Shape;263;p40"/>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dirty="0"/>
              <a:t>Measurement-Independent DNN</a:t>
            </a:r>
            <a:endParaRPr b="1" dirty="0"/>
          </a:p>
          <a:p>
            <a:pPr marL="0" lvl="0" indent="0" algn="l" rtl="0">
              <a:spcBef>
                <a:spcPts val="1200"/>
              </a:spcBef>
              <a:spcAft>
                <a:spcPts val="1200"/>
              </a:spcAft>
              <a:buNone/>
            </a:pPr>
            <a:r>
              <a:rPr lang="es" dirty="0"/>
              <a:t>Esta red se basa en el conocimiento a priori de los proyectores de medida y predice la concurrencia y la información mutua independientemente de las configuraciones de la medida.</a:t>
            </a:r>
            <a:endParaRPr dirty="0"/>
          </a:p>
        </p:txBody>
      </p:sp>
      <p:sp>
        <p:nvSpPr>
          <p:cNvPr id="2" name="Rectangle 1">
            <a:extLst>
              <a:ext uri="{FF2B5EF4-FFF2-40B4-BE49-F238E27FC236}">
                <a16:creationId xmlns:a16="http://schemas.microsoft.com/office/drawing/2014/main" id="{CCDF8256-7816-2228-811A-5781A35613EB}"/>
              </a:ext>
            </a:extLst>
          </p:cNvPr>
          <p:cNvSpPr/>
          <p:nvPr/>
        </p:nvSpPr>
        <p:spPr>
          <a:xfrm>
            <a:off x="234375" y="310243"/>
            <a:ext cx="484082" cy="2857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s" dirty="0"/>
              <a:t>Cronograma y objetivo de grupo.</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2"/>
          <p:cNvSpPr txBox="1">
            <a:spLocks noGrp="1"/>
          </p:cNvSpPr>
          <p:nvPr>
            <p:ph type="title"/>
          </p:nvPr>
        </p:nvSpPr>
        <p:spPr>
          <a:xfrm>
            <a:off x="572100" y="436626"/>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Cronograma:</a:t>
            </a:r>
            <a:endParaRPr dirty="0"/>
          </a:p>
        </p:txBody>
      </p:sp>
      <p:graphicFrame>
        <p:nvGraphicFramePr>
          <p:cNvPr id="274" name="Google Shape;274;p42"/>
          <p:cNvGraphicFramePr/>
          <p:nvPr>
            <p:extLst>
              <p:ext uri="{D42A27DB-BD31-4B8C-83A1-F6EECF244321}">
                <p14:modId xmlns:p14="http://schemas.microsoft.com/office/powerpoint/2010/main" val="2654226072"/>
              </p:ext>
            </p:extLst>
          </p:nvPr>
        </p:nvGraphicFramePr>
        <p:xfrm>
          <a:off x="952500" y="1047979"/>
          <a:ext cx="7239000" cy="1524000"/>
        </p:xfrm>
        <a:graphic>
          <a:graphicData uri="http://schemas.openxmlformats.org/drawingml/2006/table">
            <a:tbl>
              <a:tblPr>
                <a:noFill/>
                <a:tableStyleId>{8ABB7EE7-59AA-497D-9027-3D69C9569E6A}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s" sz="1200" dirty="0"/>
                        <a:t>Crear las redes</a:t>
                      </a:r>
                      <a:endParaRPr sz="1200" dirty="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sz="1200"/>
                        <a:t>11 - 25 Sep</a:t>
                      </a:r>
                      <a:endParaRPr sz="120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s" sz="1200" dirty="0"/>
                        <a:t>Generar los datos </a:t>
                      </a:r>
                      <a:endParaRPr sz="1200" dirty="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sz="1200"/>
                        <a:t>27 - 2 Oct</a:t>
                      </a:r>
                      <a:endParaRPr sz="120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s" sz="1200" dirty="0"/>
                        <a:t>Entrenar las redes con nuestros datos</a:t>
                      </a:r>
                      <a:endParaRPr sz="1200" dirty="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sz="1200"/>
                        <a:t>18 - 25 Oct </a:t>
                      </a:r>
                      <a:endParaRPr sz="120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s" sz="1200"/>
                        <a:t>Recuperar el comportamiento </a:t>
                      </a:r>
                      <a:endParaRPr sz="120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sz="1200" dirty="0"/>
                        <a:t>30 Oct - 8 Nov</a:t>
                      </a:r>
                      <a:endParaRPr sz="1200" dirty="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75" name="Google Shape;275;p42"/>
          <p:cNvSpPr txBox="1">
            <a:spLocks noGrp="1"/>
          </p:cNvSpPr>
          <p:nvPr>
            <p:ph type="title"/>
          </p:nvPr>
        </p:nvSpPr>
        <p:spPr>
          <a:xfrm>
            <a:off x="572100" y="2644814"/>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Objetivo de grupo:</a:t>
            </a:r>
            <a:endParaRPr dirty="0"/>
          </a:p>
        </p:txBody>
      </p:sp>
      <p:sp>
        <p:nvSpPr>
          <p:cNvPr id="276" name="Google Shape;276;p42"/>
          <p:cNvSpPr txBox="1"/>
          <p:nvPr/>
        </p:nvSpPr>
        <p:spPr>
          <a:xfrm>
            <a:off x="895350" y="3160261"/>
            <a:ext cx="7239000" cy="1692741"/>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 dirty="0">
                <a:latin typeface="Lato"/>
                <a:ea typeface="Lato"/>
                <a:cs typeface="Lato"/>
                <a:sym typeface="Lato"/>
              </a:rPr>
              <a:t>El grupo pretende, por lo menos, </a:t>
            </a:r>
            <a:r>
              <a:rPr lang="es" u="sng" dirty="0">
                <a:latin typeface="Lato"/>
                <a:ea typeface="Lato"/>
                <a:cs typeface="Lato"/>
                <a:sym typeface="Lato"/>
              </a:rPr>
              <a:t>crear redes neuronales convolucionales que puedan recibir información de estados cuánticos</a:t>
            </a:r>
            <a:r>
              <a:rPr lang="es" dirty="0">
                <a:latin typeface="Lato"/>
                <a:ea typeface="Lato"/>
                <a:cs typeface="Lato"/>
                <a:sym typeface="Lato"/>
              </a:rPr>
              <a:t>, ya que posibles complicaciones pueden darse a la hora de generar los datos y entrenar “correctamente” a la red a reconocer el entrelazamiento. El grupo espera dejar unas redes neuronales que puedan ser usadas por cualquier investigador o investigadora que tenga la capacidad de obtener esos datos para que pueda entrenar la red con sus propios datos. Sin embargo, hay un buen chance de que el proyecto se logre completar en su totalidad.</a:t>
            </a:r>
            <a:endParaRPr dirty="0">
              <a:latin typeface="Lato"/>
              <a:ea typeface="Lato"/>
              <a:cs typeface="Lato"/>
              <a:sym typeface="Lato"/>
            </a:endParaRPr>
          </a:p>
        </p:txBody>
      </p:sp>
      <p:sp>
        <p:nvSpPr>
          <p:cNvPr id="2" name="Rectangle 1">
            <a:extLst>
              <a:ext uri="{FF2B5EF4-FFF2-40B4-BE49-F238E27FC236}">
                <a16:creationId xmlns:a16="http://schemas.microsoft.com/office/drawing/2014/main" id="{9C22B2E8-0A80-A812-D63E-EA12B406CDBB}"/>
              </a:ext>
            </a:extLst>
          </p:cNvPr>
          <p:cNvSpPr/>
          <p:nvPr/>
        </p:nvSpPr>
        <p:spPr>
          <a:xfrm>
            <a:off x="234375" y="310243"/>
            <a:ext cx="484082" cy="2857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80"/>
        <p:cNvGrpSpPr/>
        <p:nvPr/>
      </p:nvGrpSpPr>
      <p:grpSpPr>
        <a:xfrm>
          <a:off x="0" y="0"/>
          <a:ext cx="0" cy="0"/>
          <a:chOff x="0" y="0"/>
          <a:chExt cx="0" cy="0"/>
        </a:xfrm>
      </p:grpSpPr>
      <p:sp>
        <p:nvSpPr>
          <p:cNvPr id="281" name="Google Shape;281;p4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dirty="0"/>
              <a:t>Referencias.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688600" y="705025"/>
            <a:ext cx="6912000" cy="38355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 sz="3500" dirty="0"/>
              <a:t>Contenido:</a:t>
            </a:r>
            <a:endParaRPr sz="3500" dirty="0"/>
          </a:p>
          <a:p>
            <a:pPr marL="457200" lvl="0" indent="-419100" algn="l" rtl="0">
              <a:spcBef>
                <a:spcPts val="0"/>
              </a:spcBef>
              <a:spcAft>
                <a:spcPts val="0"/>
              </a:spcAft>
              <a:buSzPts val="3000"/>
              <a:buChar char="●"/>
            </a:pPr>
            <a:r>
              <a:rPr lang="es" sz="3000" dirty="0"/>
              <a:t>Introducción.</a:t>
            </a:r>
            <a:endParaRPr sz="3000" dirty="0"/>
          </a:p>
          <a:p>
            <a:pPr marL="457200" lvl="0" indent="-419100" algn="l" rtl="0">
              <a:spcBef>
                <a:spcPts val="0"/>
              </a:spcBef>
              <a:spcAft>
                <a:spcPts val="0"/>
              </a:spcAft>
              <a:buSzPts val="3000"/>
              <a:buChar char="●"/>
            </a:pPr>
            <a:r>
              <a:rPr lang="es" sz="3000" dirty="0"/>
              <a:t>Fundamentos teóricos.</a:t>
            </a:r>
            <a:endParaRPr sz="3000" dirty="0"/>
          </a:p>
          <a:p>
            <a:pPr marL="457200" lvl="0" indent="-419100" algn="l" rtl="0">
              <a:spcBef>
                <a:spcPts val="0"/>
              </a:spcBef>
              <a:spcAft>
                <a:spcPts val="0"/>
              </a:spcAft>
              <a:buSzPts val="3000"/>
              <a:buChar char="●"/>
            </a:pPr>
            <a:r>
              <a:rPr lang="es" sz="3000" dirty="0"/>
              <a:t>Métodos numéricos.</a:t>
            </a:r>
            <a:endParaRPr sz="3000" dirty="0"/>
          </a:p>
          <a:p>
            <a:pPr marL="457200" lvl="0" indent="-419100" algn="l" rtl="0">
              <a:spcBef>
                <a:spcPts val="0"/>
              </a:spcBef>
              <a:spcAft>
                <a:spcPts val="0"/>
              </a:spcAft>
              <a:buSzPts val="3000"/>
              <a:buChar char="●"/>
            </a:pPr>
            <a:r>
              <a:rPr lang="es" sz="3000" dirty="0"/>
              <a:t>Referencias.</a:t>
            </a:r>
            <a:endParaRPr sz="3000" dirty="0"/>
          </a:p>
          <a:p>
            <a:pPr marL="0" lvl="0" indent="0" algn="l" rtl="0">
              <a:spcBef>
                <a:spcPts val="0"/>
              </a:spcBef>
              <a:spcAft>
                <a:spcPts val="0"/>
              </a:spcAft>
              <a:buNone/>
            </a:pPr>
            <a:endParaRPr sz="3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4"/>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400">
                <a:latin typeface="Lato"/>
                <a:ea typeface="Lato"/>
                <a:cs typeface="Lato"/>
                <a:sym typeface="Lato"/>
              </a:rPr>
              <a:t>Referencias</a:t>
            </a:r>
            <a:endParaRPr sz="2400"/>
          </a:p>
        </p:txBody>
      </p:sp>
      <p:sp>
        <p:nvSpPr>
          <p:cNvPr id="287" name="Google Shape;287;p44"/>
          <p:cNvSpPr txBox="1">
            <a:spLocks noGrp="1"/>
          </p:cNvSpPr>
          <p:nvPr>
            <p:ph type="body" idx="4294967295"/>
          </p:nvPr>
        </p:nvSpPr>
        <p:spPr>
          <a:xfrm>
            <a:off x="588875" y="1318300"/>
            <a:ext cx="6321600" cy="3697200"/>
          </a:xfrm>
          <a:prstGeom prst="rect">
            <a:avLst/>
          </a:prstGeom>
        </p:spPr>
        <p:txBody>
          <a:bodyPr spcFirstLastPara="1" wrap="square" lIns="91425" tIns="91425" rIns="91425" bIns="91425" anchor="t" anchorCtr="0">
            <a:normAutofit/>
          </a:bodyPr>
          <a:lstStyle/>
          <a:p>
            <a:pPr marL="457200" lvl="0" indent="-292100" algn="l" rtl="0">
              <a:spcBef>
                <a:spcPts val="0"/>
              </a:spcBef>
              <a:spcAft>
                <a:spcPts val="0"/>
              </a:spcAft>
              <a:buSzPts val="1000"/>
              <a:buAutoNum type="arabicPeriod"/>
            </a:pPr>
            <a:r>
              <a:rPr lang="es" sz="1000">
                <a:latin typeface="Arial"/>
                <a:ea typeface="Arial"/>
                <a:cs typeface="Arial"/>
                <a:sym typeface="Arial"/>
              </a:rPr>
              <a:t>Koutný, Dominik, et al. “Deep Learning of Quantum Entanglement from Incomplete Measurements.” Science Advances, vol. 9, no. 29, July 2023. Crossref, </a:t>
            </a:r>
            <a:r>
              <a:rPr lang="es" sz="1000" u="sng">
                <a:solidFill>
                  <a:schemeClr val="hlink"/>
                </a:solidFill>
                <a:latin typeface="Arial"/>
                <a:ea typeface="Arial"/>
                <a:cs typeface="Arial"/>
                <a:sym typeface="Arial"/>
                <a:hlinkClick r:id="rId3"/>
              </a:rPr>
              <a:t>https://doi.org/10.1126/sciadv.add7131</a:t>
            </a:r>
            <a:r>
              <a:rPr lang="es" sz="1000" u="sng">
                <a:latin typeface="Arial"/>
                <a:ea typeface="Arial"/>
                <a:cs typeface="Arial"/>
                <a:sym typeface="Arial"/>
              </a:rPr>
              <a:t>.</a:t>
            </a:r>
            <a:endParaRPr sz="1000" u="sng">
              <a:latin typeface="Arial"/>
              <a:ea typeface="Arial"/>
              <a:cs typeface="Arial"/>
              <a:sym typeface="Arial"/>
            </a:endParaRPr>
          </a:p>
          <a:p>
            <a:pPr marL="457200" lvl="0" indent="-292100" algn="l" rtl="0">
              <a:spcBef>
                <a:spcPts val="0"/>
              </a:spcBef>
              <a:spcAft>
                <a:spcPts val="0"/>
              </a:spcAft>
              <a:buSzPts val="1000"/>
              <a:buFont typeface="Arial"/>
              <a:buAutoNum type="arabicPeriod"/>
            </a:pPr>
            <a:r>
              <a:rPr lang="es" sz="1000">
                <a:latin typeface="Arial"/>
                <a:ea typeface="Arial"/>
                <a:cs typeface="Arial"/>
                <a:sym typeface="Arial"/>
              </a:rPr>
              <a:t>Czerwinski, A. (2021). Quantifying entanglement of two-qubit Werner states. </a:t>
            </a:r>
            <a:r>
              <a:rPr lang="es" sz="1000" i="1">
                <a:latin typeface="Arial"/>
                <a:ea typeface="Arial"/>
                <a:cs typeface="Arial"/>
                <a:sym typeface="Arial"/>
              </a:rPr>
              <a:t>Communications in Theoretical Physics</a:t>
            </a:r>
            <a:r>
              <a:rPr lang="es" sz="1000">
                <a:latin typeface="Arial"/>
                <a:ea typeface="Arial"/>
                <a:cs typeface="Arial"/>
                <a:sym typeface="Arial"/>
              </a:rPr>
              <a:t>, </a:t>
            </a:r>
            <a:r>
              <a:rPr lang="es" sz="1000" i="1">
                <a:latin typeface="Arial"/>
                <a:ea typeface="Arial"/>
                <a:cs typeface="Arial"/>
                <a:sym typeface="Arial"/>
              </a:rPr>
              <a:t>73</a:t>
            </a:r>
            <a:r>
              <a:rPr lang="es" sz="1000">
                <a:latin typeface="Arial"/>
                <a:ea typeface="Arial"/>
                <a:cs typeface="Arial"/>
                <a:sym typeface="Arial"/>
              </a:rPr>
              <a:t>, 085101. </a:t>
            </a:r>
            <a:r>
              <a:rPr lang="es" sz="1000" u="sng">
                <a:solidFill>
                  <a:schemeClr val="hlink"/>
                </a:solidFill>
                <a:latin typeface="Arial"/>
                <a:ea typeface="Arial"/>
                <a:cs typeface="Arial"/>
                <a:sym typeface="Arial"/>
                <a:hlinkClick r:id="rId4"/>
              </a:rPr>
              <a:t>https://doi.org/10.1088/1572-9494/ac01e1</a:t>
            </a:r>
            <a:endParaRPr sz="1000" u="sng">
              <a:latin typeface="Arial"/>
              <a:ea typeface="Arial"/>
              <a:cs typeface="Arial"/>
              <a:sym typeface="Arial"/>
            </a:endParaRPr>
          </a:p>
          <a:p>
            <a:pPr marL="457200" lvl="0" indent="-292100" algn="l" rtl="0">
              <a:spcBef>
                <a:spcPts val="0"/>
              </a:spcBef>
              <a:spcAft>
                <a:spcPts val="0"/>
              </a:spcAft>
              <a:buSzPts val="1000"/>
              <a:buFont typeface="Arial"/>
              <a:buAutoNum type="arabicPeriod"/>
            </a:pPr>
            <a:r>
              <a:rPr lang="es" sz="1000">
                <a:solidFill>
                  <a:srgbClr val="222222"/>
                </a:solidFill>
                <a:highlight>
                  <a:srgbClr val="FFFFFF"/>
                </a:highlight>
                <a:latin typeface="Arial"/>
                <a:ea typeface="Arial"/>
                <a:cs typeface="Arial"/>
                <a:sym typeface="Arial"/>
              </a:rPr>
              <a:t>Bures, D. (1969). An extension of Kakutani’s theorem on infinite product measures to the tensor product of semifinite 𝑤*-algebras. </a:t>
            </a:r>
            <a:r>
              <a:rPr lang="es" sz="1000" i="1">
                <a:solidFill>
                  <a:srgbClr val="222222"/>
                </a:solidFill>
                <a:highlight>
                  <a:srgbClr val="FFFFFF"/>
                </a:highlight>
                <a:latin typeface="Arial"/>
                <a:ea typeface="Arial"/>
                <a:cs typeface="Arial"/>
                <a:sym typeface="Arial"/>
              </a:rPr>
              <a:t>Transactions of the American Mathematical Society</a:t>
            </a:r>
            <a:r>
              <a:rPr lang="es" sz="1000">
                <a:solidFill>
                  <a:srgbClr val="222222"/>
                </a:solidFill>
                <a:highlight>
                  <a:srgbClr val="FFFFFF"/>
                </a:highlight>
                <a:latin typeface="Arial"/>
                <a:ea typeface="Arial"/>
                <a:cs typeface="Arial"/>
                <a:sym typeface="Arial"/>
              </a:rPr>
              <a:t>, </a:t>
            </a:r>
            <a:r>
              <a:rPr lang="es" sz="1000" i="1">
                <a:solidFill>
                  <a:srgbClr val="222222"/>
                </a:solidFill>
                <a:highlight>
                  <a:srgbClr val="FFFFFF"/>
                </a:highlight>
                <a:latin typeface="Arial"/>
                <a:ea typeface="Arial"/>
                <a:cs typeface="Arial"/>
                <a:sym typeface="Arial"/>
              </a:rPr>
              <a:t>135</a:t>
            </a:r>
            <a:r>
              <a:rPr lang="es" sz="1000">
                <a:solidFill>
                  <a:srgbClr val="222222"/>
                </a:solidFill>
                <a:highlight>
                  <a:srgbClr val="FFFFFF"/>
                </a:highlight>
                <a:latin typeface="Arial"/>
                <a:ea typeface="Arial"/>
                <a:cs typeface="Arial"/>
                <a:sym typeface="Arial"/>
              </a:rPr>
              <a:t>, 199-212.</a:t>
            </a:r>
            <a:endParaRPr sz="1000" u="sng">
              <a:latin typeface="Arial"/>
              <a:ea typeface="Arial"/>
              <a:cs typeface="Arial"/>
              <a:sym typeface="Arial"/>
            </a:endParaRPr>
          </a:p>
          <a:p>
            <a:pPr marL="457200" lvl="0" indent="-292100" algn="l" rtl="0">
              <a:spcBef>
                <a:spcPts val="0"/>
              </a:spcBef>
              <a:spcAft>
                <a:spcPts val="0"/>
              </a:spcAft>
              <a:buSzPts val="1000"/>
              <a:buFont typeface="Arial"/>
              <a:buAutoNum type="arabicPeriod"/>
            </a:pPr>
            <a:r>
              <a:rPr lang="es" sz="1000">
                <a:solidFill>
                  <a:srgbClr val="222222"/>
                </a:solidFill>
                <a:highlight>
                  <a:srgbClr val="FFFFFF"/>
                </a:highlight>
                <a:latin typeface="Arial"/>
                <a:ea typeface="Arial"/>
                <a:cs typeface="Arial"/>
                <a:sym typeface="Arial"/>
              </a:rPr>
              <a:t>Mezzadri, F. (2006). How to generate random matrices from the classical compact groups. </a:t>
            </a:r>
            <a:r>
              <a:rPr lang="es" sz="1000" i="1">
                <a:solidFill>
                  <a:srgbClr val="222222"/>
                </a:solidFill>
                <a:highlight>
                  <a:srgbClr val="FFFFFF"/>
                </a:highlight>
                <a:latin typeface="Arial"/>
                <a:ea typeface="Arial"/>
                <a:cs typeface="Arial"/>
                <a:sym typeface="Arial"/>
              </a:rPr>
              <a:t>arXiv preprint math-ph/0609050</a:t>
            </a:r>
            <a:r>
              <a:rPr lang="es"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marL="457200" lvl="0" indent="-292100" algn="l" rtl="0">
              <a:spcBef>
                <a:spcPts val="0"/>
              </a:spcBef>
              <a:spcAft>
                <a:spcPts val="0"/>
              </a:spcAft>
              <a:buClr>
                <a:srgbClr val="222222"/>
              </a:buClr>
              <a:buSzPts val="1000"/>
              <a:buFont typeface="Arial"/>
              <a:buAutoNum type="arabicPeriod"/>
            </a:pPr>
            <a:r>
              <a:rPr lang="es" sz="1050">
                <a:solidFill>
                  <a:srgbClr val="2E414F"/>
                </a:solidFill>
                <a:highlight>
                  <a:srgbClr val="FFFFFF"/>
                </a:highlight>
                <a:latin typeface="Roboto"/>
                <a:ea typeface="Roboto"/>
                <a:cs typeface="Roboto"/>
                <a:sym typeface="Roboto"/>
              </a:rPr>
              <a:t>Marian, P., &amp; Marian, T.A. (2007). Bures distance as a measure of entanglement for symmetric two-mode Gaussian states. </a:t>
            </a:r>
            <a:r>
              <a:rPr lang="es" sz="1050" i="1">
                <a:solidFill>
                  <a:srgbClr val="2E414F"/>
                </a:solidFill>
                <a:latin typeface="Roboto"/>
                <a:ea typeface="Roboto"/>
                <a:cs typeface="Roboto"/>
                <a:sym typeface="Roboto"/>
              </a:rPr>
              <a:t>Physical Review A, 77</a:t>
            </a:r>
            <a:r>
              <a:rPr lang="es" sz="1050">
                <a:solidFill>
                  <a:srgbClr val="2E414F"/>
                </a:solidFill>
                <a:highlight>
                  <a:srgbClr val="FFFFFF"/>
                </a:highlight>
                <a:latin typeface="Roboto"/>
                <a:ea typeface="Roboto"/>
                <a:cs typeface="Roboto"/>
                <a:sym typeface="Roboto"/>
              </a:rPr>
              <a:t>, 062319.</a:t>
            </a:r>
            <a:endParaRPr sz="1000">
              <a:solidFill>
                <a:srgbClr val="222222"/>
              </a:solidFill>
              <a:highlight>
                <a:srgbClr val="FFFFFF"/>
              </a:highlight>
              <a:latin typeface="Arial"/>
              <a:ea typeface="Arial"/>
              <a:cs typeface="Arial"/>
              <a:sym typeface="Arial"/>
            </a:endParaRPr>
          </a:p>
          <a:p>
            <a:pPr marL="457200" lvl="0" indent="-292100" algn="l" rtl="0">
              <a:spcBef>
                <a:spcPts val="0"/>
              </a:spcBef>
              <a:spcAft>
                <a:spcPts val="0"/>
              </a:spcAft>
              <a:buSzPts val="1000"/>
              <a:buFont typeface="Arial"/>
              <a:buAutoNum type="arabicPeriod"/>
            </a:pPr>
            <a:r>
              <a:rPr lang="es" sz="1000" u="sng">
                <a:solidFill>
                  <a:schemeClr val="hlink"/>
                </a:solidFill>
                <a:latin typeface="Arial"/>
                <a:ea typeface="Arial"/>
                <a:cs typeface="Arial"/>
                <a:sym typeface="Arial"/>
                <a:hlinkClick r:id="rId5"/>
              </a:rPr>
              <a:t>https://www.analyticsvidhya.com/blog/2020/10/what-is-the-convolutional-neural-network-architecture/</a:t>
            </a:r>
            <a:endParaRPr sz="1000">
              <a:latin typeface="Arial"/>
              <a:ea typeface="Arial"/>
              <a:cs typeface="Arial"/>
              <a:sym typeface="Arial"/>
            </a:endParaRPr>
          </a:p>
          <a:p>
            <a:pPr marL="457200" lvl="0" indent="-292100" algn="l" rtl="0">
              <a:spcBef>
                <a:spcPts val="0"/>
              </a:spcBef>
              <a:spcAft>
                <a:spcPts val="0"/>
              </a:spcAft>
              <a:buSzPts val="1000"/>
              <a:buFont typeface="Arial"/>
              <a:buAutoNum type="arabicPeriod"/>
            </a:pPr>
            <a:r>
              <a:rPr lang="es" sz="1000" u="sng">
                <a:solidFill>
                  <a:schemeClr val="hlink"/>
                </a:solidFill>
                <a:latin typeface="Arial"/>
                <a:ea typeface="Arial"/>
                <a:cs typeface="Arial"/>
                <a:sym typeface="Arial"/>
                <a:hlinkClick r:id="rId6"/>
              </a:rPr>
              <a:t>https://www.v7labs.com/blog/recurrent-neural-networks-guide</a:t>
            </a:r>
            <a:endParaRPr sz="1000">
              <a:latin typeface="Arial"/>
              <a:ea typeface="Arial"/>
              <a:cs typeface="Arial"/>
              <a:sym typeface="Arial"/>
            </a:endParaRPr>
          </a:p>
          <a:p>
            <a:pPr marL="457200" lvl="0" indent="-292100" algn="l" rtl="0">
              <a:spcBef>
                <a:spcPts val="0"/>
              </a:spcBef>
              <a:spcAft>
                <a:spcPts val="0"/>
              </a:spcAft>
              <a:buSzPts val="1000"/>
              <a:buFont typeface="Arial"/>
              <a:buAutoNum type="arabicPeriod"/>
            </a:pPr>
            <a:r>
              <a:rPr lang="es" sz="1000" u="sng">
                <a:solidFill>
                  <a:schemeClr val="hlink"/>
                </a:solidFill>
                <a:latin typeface="Arial"/>
                <a:ea typeface="Arial"/>
                <a:cs typeface="Arial"/>
                <a:sym typeface="Arial"/>
                <a:hlinkClick r:id="rId7"/>
              </a:rPr>
              <a:t>https://builtin.com/artificial-intelligence/transformer-neural-network</a:t>
            </a:r>
            <a:endParaRPr sz="1000">
              <a:latin typeface="Arial"/>
              <a:ea typeface="Arial"/>
              <a:cs typeface="Arial"/>
              <a:sym typeface="Arial"/>
            </a:endParaRPr>
          </a:p>
          <a:p>
            <a:pPr marL="457200" lvl="0" indent="-292100" algn="l" rtl="0">
              <a:spcBef>
                <a:spcPts val="0"/>
              </a:spcBef>
              <a:spcAft>
                <a:spcPts val="0"/>
              </a:spcAft>
              <a:buSzPts val="1000"/>
              <a:buFont typeface="Arial"/>
              <a:buAutoNum type="arabicPeriod"/>
            </a:pPr>
            <a:r>
              <a:rPr lang="es" sz="1000" u="sng">
                <a:solidFill>
                  <a:schemeClr val="hlink"/>
                </a:solidFill>
                <a:latin typeface="Arial"/>
                <a:ea typeface="Arial"/>
                <a:cs typeface="Arial"/>
                <a:sym typeface="Arial"/>
                <a:hlinkClick r:id="rId8"/>
              </a:rPr>
              <a:t>https://developers.google.com/machine-learning/gan/gan_structure?hl=es-419</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dirty="0"/>
              <a:t>Introducción.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890518" y="651824"/>
            <a:ext cx="7362964" cy="639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Objetivos</a:t>
            </a:r>
            <a:endParaRPr dirty="0"/>
          </a:p>
        </p:txBody>
      </p:sp>
      <p:sp>
        <p:nvSpPr>
          <p:cNvPr id="94" name="Google Shape;94;p17"/>
          <p:cNvSpPr txBox="1">
            <a:spLocks noGrp="1"/>
          </p:cNvSpPr>
          <p:nvPr>
            <p:ph type="body" idx="4294967295"/>
          </p:nvPr>
        </p:nvSpPr>
        <p:spPr>
          <a:xfrm>
            <a:off x="1374008" y="1489276"/>
            <a:ext cx="6395984" cy="3002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AutoNum type="arabicPeriod"/>
            </a:pPr>
            <a:r>
              <a:rPr lang="es" dirty="0"/>
              <a:t>Generar los datos (estados cuánticos).</a:t>
            </a:r>
            <a:endParaRPr dirty="0"/>
          </a:p>
          <a:p>
            <a:pPr marL="457200" lvl="0" indent="-342900" algn="just" rtl="0">
              <a:spcBef>
                <a:spcPts val="0"/>
              </a:spcBef>
              <a:spcAft>
                <a:spcPts val="0"/>
              </a:spcAft>
              <a:buSzPts val="1800"/>
              <a:buAutoNum type="arabicPeriod"/>
            </a:pPr>
            <a:r>
              <a:rPr lang="es" dirty="0"/>
              <a:t>Crear las redes neuronales: convolutional DNN (measurement-independent, measurement-specific).</a:t>
            </a:r>
            <a:endParaRPr dirty="0"/>
          </a:p>
          <a:p>
            <a:pPr marL="457200" lvl="0" indent="-342900" algn="just" rtl="0">
              <a:spcBef>
                <a:spcPts val="0"/>
              </a:spcBef>
              <a:spcAft>
                <a:spcPts val="0"/>
              </a:spcAft>
              <a:buSzPts val="1800"/>
              <a:buAutoNum type="arabicPeriod"/>
            </a:pPr>
            <a:r>
              <a:rPr lang="es" dirty="0"/>
              <a:t>Entrenar las redes a predecir la concurrencia y la información mutua con nuestros datos </a:t>
            </a:r>
            <a:r>
              <a:rPr lang="es" b="1" dirty="0"/>
              <a:t>(Octubre).</a:t>
            </a:r>
            <a:endParaRPr b="1" dirty="0"/>
          </a:p>
          <a:p>
            <a:pPr marL="457200" lvl="0" indent="-342900" algn="just" rtl="0">
              <a:spcBef>
                <a:spcPts val="0"/>
              </a:spcBef>
              <a:spcAft>
                <a:spcPts val="0"/>
              </a:spcAft>
              <a:buSzPts val="1800"/>
              <a:buAutoNum type="arabicPeriod"/>
            </a:pPr>
            <a:r>
              <a:rPr lang="es" dirty="0"/>
              <a:t>Reproducir las gráficas del trabajo de Koutny et al. (</a:t>
            </a:r>
            <a:r>
              <a:rPr lang="es" b="1" dirty="0"/>
              <a:t>Nov).</a:t>
            </a:r>
            <a:endParaRPr b="1" dirty="0"/>
          </a:p>
          <a:p>
            <a:pPr marL="0" lvl="0" indent="0" algn="just" rtl="0">
              <a:spcBef>
                <a:spcPts val="1200"/>
              </a:spcBef>
              <a:spcAft>
                <a:spcPts val="0"/>
              </a:spcAft>
              <a:buNone/>
            </a:pPr>
            <a:endParaRPr dirty="0"/>
          </a:p>
          <a:p>
            <a:pPr marL="0" lvl="0" indent="0" algn="just" rtl="0">
              <a:spcBef>
                <a:spcPts val="1200"/>
              </a:spcBef>
              <a:spcAft>
                <a:spcPts val="120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809359" y="218143"/>
            <a:ext cx="56805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s" sz="2700" dirty="0"/>
              <a:t>Motivación</a:t>
            </a:r>
            <a:endParaRPr sz="2700" dirty="0"/>
          </a:p>
        </p:txBody>
      </p:sp>
      <p:sp>
        <p:nvSpPr>
          <p:cNvPr id="100" name="Google Shape;100;p18"/>
          <p:cNvSpPr txBox="1">
            <a:spLocks noGrp="1"/>
          </p:cNvSpPr>
          <p:nvPr>
            <p:ph type="body" idx="1"/>
          </p:nvPr>
        </p:nvSpPr>
        <p:spPr>
          <a:xfrm>
            <a:off x="234375" y="976156"/>
            <a:ext cx="8675250" cy="3720621"/>
          </a:xfrm>
          <a:prstGeom prst="rect">
            <a:avLst/>
          </a:prstGeom>
        </p:spPr>
        <p:txBody>
          <a:bodyPr spcFirstLastPara="1" wrap="square" lIns="91425" tIns="91425" rIns="91425" bIns="91425" anchor="t" anchorCtr="0">
            <a:normAutofit/>
          </a:bodyPr>
          <a:lstStyle/>
          <a:p>
            <a:pPr marL="457200" lvl="0" indent="-304800" algn="just" rtl="0">
              <a:spcBef>
                <a:spcPts val="0"/>
              </a:spcBef>
              <a:spcAft>
                <a:spcPts val="0"/>
              </a:spcAft>
              <a:buSzPts val="1200"/>
              <a:buChar char="●"/>
            </a:pPr>
            <a:r>
              <a:rPr lang="es" sz="1500" dirty="0"/>
              <a:t>“The long-standing problem of efficient and accurate entanglement quantification”</a:t>
            </a:r>
            <a:endParaRPr sz="1500" dirty="0"/>
          </a:p>
          <a:p>
            <a:pPr marL="457200" lvl="0" indent="-304800" algn="just" rtl="0">
              <a:spcBef>
                <a:spcPts val="0"/>
              </a:spcBef>
              <a:spcAft>
                <a:spcPts val="0"/>
              </a:spcAft>
              <a:buSzPts val="1200"/>
              <a:buChar char="●"/>
            </a:pPr>
            <a:r>
              <a:rPr lang="es" sz="1500" dirty="0"/>
              <a:t>Las redes neuronales no necesitan el estado completo del sistema.</a:t>
            </a:r>
            <a:endParaRPr sz="1500" dirty="0"/>
          </a:p>
          <a:p>
            <a:pPr marL="457200" lvl="0" indent="-304800" algn="just" rtl="0">
              <a:spcBef>
                <a:spcPts val="0"/>
              </a:spcBef>
              <a:spcAft>
                <a:spcPts val="0"/>
              </a:spcAft>
              <a:buSzPts val="1200"/>
              <a:buChar char="●"/>
            </a:pPr>
            <a:r>
              <a:rPr lang="es" sz="1500" dirty="0"/>
              <a:t>Disminuye  enormemente el gasto económico y computacional.</a:t>
            </a:r>
            <a:endParaRPr sz="1500" dirty="0"/>
          </a:p>
          <a:p>
            <a:pPr marL="457200" lvl="0" indent="-304800" algn="just" rtl="0">
              <a:spcBef>
                <a:spcPts val="0"/>
              </a:spcBef>
              <a:spcAft>
                <a:spcPts val="0"/>
              </a:spcAft>
              <a:buSzPts val="1200"/>
              <a:buChar char="●"/>
            </a:pPr>
            <a:r>
              <a:rPr lang="es" sz="1500" dirty="0"/>
              <a:t>Las predicciones de las DNN son comparables a las del MaxLik en términos de MAE. Sin embargo, la verdadera ventaja de las DNN se revela cuando se utilizan sólo alrededor de un tercio de todas las proyecciones necesarias, ya que las DNN específicas de medición logran predecir la matriz de información mutua completa con un MAE cinco veces menor que el MaxLik.</a:t>
            </a:r>
            <a:endParaRPr sz="1500" dirty="0"/>
          </a:p>
          <a:p>
            <a:pPr marL="457200" lvl="0" indent="-304800" algn="just" rtl="0">
              <a:spcBef>
                <a:spcPts val="0"/>
              </a:spcBef>
              <a:spcAft>
                <a:spcPts val="0"/>
              </a:spcAft>
              <a:buSzPts val="1200"/>
              <a:buChar char="●"/>
            </a:pPr>
            <a:r>
              <a:rPr lang="es" sz="1500" dirty="0"/>
              <a:t>Este enfoque es eficiente en términos de recursos computacionales, con redes de 2 y 3 qubits que tienen aproximadamente 37 mil y 42 mil parámetros, respectivamente.  La escalabilidad de las DNN se demuestra mediante la capacitación de redes de 4 y 5 qubits, que requieren más parámetros pero superan al MaxLik de manera significativa en términos de reducción del MAE.</a:t>
            </a:r>
            <a:endParaRPr sz="1500" dirty="0"/>
          </a:p>
        </p:txBody>
      </p:sp>
      <p:sp>
        <p:nvSpPr>
          <p:cNvPr id="2" name="Rectangle 1">
            <a:extLst>
              <a:ext uri="{FF2B5EF4-FFF2-40B4-BE49-F238E27FC236}">
                <a16:creationId xmlns:a16="http://schemas.microsoft.com/office/drawing/2014/main" id="{9A0CAC54-02F4-9051-C09D-6294C78C884E}"/>
              </a:ext>
            </a:extLst>
          </p:cNvPr>
          <p:cNvSpPr/>
          <p:nvPr/>
        </p:nvSpPr>
        <p:spPr>
          <a:xfrm>
            <a:off x="234375" y="310243"/>
            <a:ext cx="484082" cy="2857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763977" y="304798"/>
            <a:ext cx="7616045" cy="639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Estado del arte</a:t>
            </a:r>
            <a:endParaRPr dirty="0"/>
          </a:p>
        </p:txBody>
      </p:sp>
      <p:pic>
        <p:nvPicPr>
          <p:cNvPr id="106" name="Google Shape;106;p19"/>
          <p:cNvPicPr preferRelativeResize="0"/>
          <p:nvPr/>
        </p:nvPicPr>
        <p:blipFill>
          <a:blip r:embed="rId3">
            <a:alphaModFix/>
          </a:blip>
          <a:stretch>
            <a:fillRect/>
          </a:stretch>
        </p:blipFill>
        <p:spPr>
          <a:xfrm>
            <a:off x="1431613" y="1051175"/>
            <a:ext cx="6263986" cy="3787527"/>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2400250" y="575950"/>
            <a:ext cx="6525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Estado del Arte - Tomografía cuántica</a:t>
            </a:r>
            <a:endParaRPr/>
          </a:p>
        </p:txBody>
      </p:sp>
      <p:pic>
        <p:nvPicPr>
          <p:cNvPr id="112" name="Google Shape;112;p20"/>
          <p:cNvPicPr preferRelativeResize="0"/>
          <p:nvPr/>
        </p:nvPicPr>
        <p:blipFill>
          <a:blip r:embed="rId3">
            <a:alphaModFix/>
          </a:blip>
          <a:stretch>
            <a:fillRect/>
          </a:stretch>
        </p:blipFill>
        <p:spPr>
          <a:xfrm>
            <a:off x="2854550" y="1880775"/>
            <a:ext cx="1602493" cy="1752600"/>
          </a:xfrm>
          <a:prstGeom prst="rect">
            <a:avLst/>
          </a:prstGeom>
          <a:noFill/>
          <a:ln>
            <a:noFill/>
          </a:ln>
        </p:spPr>
      </p:pic>
      <p:pic>
        <p:nvPicPr>
          <p:cNvPr id="113" name="Google Shape;113;p20"/>
          <p:cNvPicPr preferRelativeResize="0"/>
          <p:nvPr/>
        </p:nvPicPr>
        <p:blipFill>
          <a:blip r:embed="rId4">
            <a:alphaModFix/>
          </a:blip>
          <a:stretch>
            <a:fillRect/>
          </a:stretch>
        </p:blipFill>
        <p:spPr>
          <a:xfrm>
            <a:off x="4589207" y="1880775"/>
            <a:ext cx="1602493" cy="1752600"/>
          </a:xfrm>
          <a:prstGeom prst="rect">
            <a:avLst/>
          </a:prstGeom>
          <a:noFill/>
          <a:ln>
            <a:noFill/>
          </a:ln>
        </p:spPr>
      </p:pic>
      <p:pic>
        <p:nvPicPr>
          <p:cNvPr id="114" name="Google Shape;114;p20"/>
          <p:cNvPicPr preferRelativeResize="0"/>
          <p:nvPr/>
        </p:nvPicPr>
        <p:blipFill>
          <a:blip r:embed="rId5">
            <a:alphaModFix/>
          </a:blip>
          <a:stretch>
            <a:fillRect/>
          </a:stretch>
        </p:blipFill>
        <p:spPr>
          <a:xfrm>
            <a:off x="6323864" y="1880775"/>
            <a:ext cx="2601986" cy="2143125"/>
          </a:xfrm>
          <a:prstGeom prst="rect">
            <a:avLst/>
          </a:prstGeom>
          <a:noFill/>
          <a:ln>
            <a:noFill/>
          </a:ln>
        </p:spPr>
      </p:pic>
      <p:sp>
        <p:nvSpPr>
          <p:cNvPr id="115" name="Google Shape;115;p20"/>
          <p:cNvSpPr txBox="1"/>
          <p:nvPr/>
        </p:nvSpPr>
        <p:spPr>
          <a:xfrm>
            <a:off x="-166963" y="1211350"/>
            <a:ext cx="2987100" cy="2769959"/>
          </a:xfrm>
          <a:prstGeom prst="rect">
            <a:avLst/>
          </a:prstGeom>
          <a:noFill/>
          <a:ln>
            <a:noFill/>
          </a:ln>
        </p:spPr>
        <p:txBody>
          <a:bodyPr spcFirstLastPara="1" wrap="square" lIns="91425" tIns="91425" rIns="91425" bIns="91425" anchor="t" anchorCtr="0">
            <a:spAutoFit/>
          </a:bodyPr>
          <a:lstStyle/>
          <a:p>
            <a:pPr marL="457200" lvl="0" indent="-317500" algn="just" rtl="0">
              <a:spcBef>
                <a:spcPts val="0"/>
              </a:spcBef>
              <a:spcAft>
                <a:spcPts val="0"/>
              </a:spcAft>
              <a:buSzPts val="1400"/>
              <a:buChar char="●"/>
            </a:pPr>
            <a:r>
              <a:rPr lang="es" dirty="0"/>
              <a:t>La cuantificación fiable del entrelazamiento continúa siendo un problema abierto de la física cuántica.</a:t>
            </a:r>
          </a:p>
          <a:p>
            <a:pPr marL="139700" lvl="0" algn="just" rtl="0">
              <a:spcBef>
                <a:spcPts val="0"/>
              </a:spcBef>
              <a:spcAft>
                <a:spcPts val="0"/>
              </a:spcAft>
              <a:buSzPts val="1400"/>
            </a:pPr>
            <a:endParaRPr dirty="0"/>
          </a:p>
          <a:p>
            <a:pPr marL="457200" lvl="0" indent="-317500" algn="just" rtl="0">
              <a:spcBef>
                <a:spcPts val="0"/>
              </a:spcBef>
              <a:spcAft>
                <a:spcPts val="0"/>
              </a:spcAft>
              <a:buSzPts val="1400"/>
              <a:buChar char="●"/>
            </a:pPr>
            <a:r>
              <a:rPr lang="es" dirty="0"/>
              <a:t>Interferencia cuántica de dos copias idénticas de un sistema físico.</a:t>
            </a:r>
          </a:p>
          <a:p>
            <a:pPr marL="139700" lvl="0" algn="just" rtl="0">
              <a:spcBef>
                <a:spcPts val="0"/>
              </a:spcBef>
              <a:spcAft>
                <a:spcPts val="0"/>
              </a:spcAft>
              <a:buSzPts val="1400"/>
            </a:pPr>
            <a:endParaRPr dirty="0"/>
          </a:p>
          <a:p>
            <a:pPr marL="457200" lvl="0" indent="-317500" algn="just" rtl="0">
              <a:spcBef>
                <a:spcPts val="0"/>
              </a:spcBef>
              <a:spcAft>
                <a:spcPts val="0"/>
              </a:spcAft>
              <a:buSzPts val="1400"/>
              <a:buChar char="●"/>
            </a:pPr>
            <a:r>
              <a:rPr lang="es" dirty="0"/>
              <a:t>Entrelazamiento de una sola copia utilizando sólo medidas locales.</a:t>
            </a:r>
            <a:endParaRPr dirty="0"/>
          </a:p>
        </p:txBody>
      </p:sp>
      <p:sp>
        <p:nvSpPr>
          <p:cNvPr id="116" name="Google Shape;116;p20"/>
          <p:cNvSpPr txBox="1"/>
          <p:nvPr/>
        </p:nvSpPr>
        <p:spPr>
          <a:xfrm>
            <a:off x="-166963" y="3932150"/>
            <a:ext cx="57444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s" dirty="0"/>
              <a:t>El número total de mediciones necesarias para la tomografía cuántica aumenta exponencialmente con el número de qubits o grados de libertad cuánticos.</a:t>
            </a:r>
            <a:endParaRPr dirty="0"/>
          </a:p>
        </p:txBody>
      </p:sp>
      <p:sp>
        <p:nvSpPr>
          <p:cNvPr id="2" name="Rectangle 1">
            <a:extLst>
              <a:ext uri="{FF2B5EF4-FFF2-40B4-BE49-F238E27FC236}">
                <a16:creationId xmlns:a16="http://schemas.microsoft.com/office/drawing/2014/main" id="{7C6F3F8E-A300-9435-7361-33FB7455DE10}"/>
              </a:ext>
            </a:extLst>
          </p:cNvPr>
          <p:cNvSpPr/>
          <p:nvPr/>
        </p:nvSpPr>
        <p:spPr>
          <a:xfrm>
            <a:off x="234375" y="310243"/>
            <a:ext cx="484082" cy="2857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Estado del Arte - Redes Neuronales</a:t>
            </a:r>
            <a:endParaRPr/>
          </a:p>
        </p:txBody>
      </p:sp>
      <p:sp>
        <p:nvSpPr>
          <p:cNvPr id="122" name="Google Shape;122;p21"/>
          <p:cNvSpPr txBox="1">
            <a:spLocks noGrp="1"/>
          </p:cNvSpPr>
          <p:nvPr>
            <p:ph type="body" idx="1"/>
          </p:nvPr>
        </p:nvSpPr>
        <p:spPr>
          <a:xfrm>
            <a:off x="2491754" y="1565150"/>
            <a:ext cx="6321600" cy="3002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s" dirty="0"/>
              <a:t>Las redes neuronales, hoy en día, son un campo de la inteligencia artificial que siempre está evolucionando.</a:t>
            </a:r>
          </a:p>
          <a:p>
            <a:pPr marL="0" lvl="0" indent="0" algn="l" rtl="0">
              <a:spcBef>
                <a:spcPts val="0"/>
              </a:spcBef>
              <a:spcAft>
                <a:spcPts val="0"/>
              </a:spcAft>
              <a:buNone/>
            </a:pPr>
            <a:r>
              <a:rPr lang="es-CO" b="1" dirty="0"/>
              <a:t>Redes Neuronales Convolucionales (CNN):</a:t>
            </a:r>
          </a:p>
          <a:p>
            <a:pPr marL="0" lvl="0" indent="0" algn="l" rtl="0">
              <a:spcBef>
                <a:spcPts val="1200"/>
              </a:spcBef>
              <a:spcAft>
                <a:spcPts val="1200"/>
              </a:spcAft>
              <a:buNone/>
            </a:pPr>
            <a:r>
              <a:rPr lang="es-CO" dirty="0"/>
              <a:t>Son un tipo de red neuronal particularmente adecuada para tareas de procesamiento de imágenes. Las CNN funcionan aplicando filtros a las imágenes para extraer características, como bordes y formas. Esto les permite reconocer objetos en imágenes, incluso si están rotadas, escaladas o traducidas.</a:t>
            </a:r>
            <a:endParaRPr dirty="0"/>
          </a:p>
        </p:txBody>
      </p:sp>
      <p:sp>
        <p:nvSpPr>
          <p:cNvPr id="2" name="Rectangle 1">
            <a:extLst>
              <a:ext uri="{FF2B5EF4-FFF2-40B4-BE49-F238E27FC236}">
                <a16:creationId xmlns:a16="http://schemas.microsoft.com/office/drawing/2014/main" id="{416420D0-A956-ACD6-9CE6-0BB2EF5AFF8D}"/>
              </a:ext>
            </a:extLst>
          </p:cNvPr>
          <p:cNvSpPr/>
          <p:nvPr/>
        </p:nvSpPr>
        <p:spPr>
          <a:xfrm>
            <a:off x="234375" y="310243"/>
            <a:ext cx="484082" cy="2857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1442</Words>
  <Application>Microsoft Office PowerPoint</Application>
  <PresentationFormat>On-screen Show (16:9)</PresentationFormat>
  <Paragraphs>114</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Raleway</vt:lpstr>
      <vt:lpstr>Arial</vt:lpstr>
      <vt:lpstr>Lato</vt:lpstr>
      <vt:lpstr>Roboto</vt:lpstr>
      <vt:lpstr>Swiss</vt:lpstr>
      <vt:lpstr>Redes neuronales para la medición de entrelazamiento cuántico con datos incompletos.</vt:lpstr>
      <vt:lpstr>PowerPoint Presentation</vt:lpstr>
      <vt:lpstr>Contenido: Introducción. Fundamentos teóricos. Métodos numéricos. Referencias. </vt:lpstr>
      <vt:lpstr>Introducción.</vt:lpstr>
      <vt:lpstr>Objetivos</vt:lpstr>
      <vt:lpstr>Motivación</vt:lpstr>
      <vt:lpstr>Estado del arte</vt:lpstr>
      <vt:lpstr>Estado del Arte - Tomografía cuántica</vt:lpstr>
      <vt:lpstr>Estado del Arte - Redes Neuronales</vt:lpstr>
      <vt:lpstr>Estado del Arte - Redes Neuronales</vt:lpstr>
      <vt:lpstr>Estado del Arte - Redes Neuronales</vt:lpstr>
      <vt:lpstr>Estado del Arte - Redes Neuronales</vt:lpstr>
      <vt:lpstr>Estado del Arte - Redes Neuronales</vt:lpstr>
      <vt:lpstr>Fundamentos Teóricos.</vt:lpstr>
      <vt:lpstr>Redes Neuronales</vt:lpstr>
      <vt:lpstr>Redes Neuronales</vt:lpstr>
      <vt:lpstr>Cómo se generaron los datos con los que se entrena a la red? </vt:lpstr>
      <vt:lpstr>Las mediciones</vt:lpstr>
      <vt:lpstr>Estados de Werner</vt:lpstr>
      <vt:lpstr>El sistema físico</vt:lpstr>
      <vt:lpstr>Métodos numéricos.</vt:lpstr>
      <vt:lpstr>MaxLik  DNN measurement-independent DNN measurement-specific</vt:lpstr>
      <vt:lpstr>Maximum Likelihood Technique</vt:lpstr>
      <vt:lpstr>Maximum Likelihood Technique</vt:lpstr>
      <vt:lpstr>Deep Neural Networks</vt:lpstr>
      <vt:lpstr>Deep Neural Networks</vt:lpstr>
      <vt:lpstr>Cronograma y objetivo de grupo.</vt:lpstr>
      <vt:lpstr>Cronograma:</vt:lpstr>
      <vt:lpstr>Referencias.</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David Vanegas Sánchez</cp:lastModifiedBy>
  <cp:revision>3</cp:revision>
  <dcterms:modified xsi:type="dcterms:W3CDTF">2024-08-26T17:49:21Z</dcterms:modified>
</cp:coreProperties>
</file>